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3" r:id="rId20"/>
    <p:sldId id="292" r:id="rId21"/>
    <p:sldId id="294" r:id="rId22"/>
    <p:sldId id="295" r:id="rId23"/>
    <p:sldId id="296" r:id="rId24"/>
    <p:sldId id="297" r:id="rId25"/>
    <p:sldId id="299" r:id="rId26"/>
    <p:sldId id="300" r:id="rId27"/>
    <p:sldId id="303" r:id="rId28"/>
    <p:sldId id="302" r:id="rId29"/>
    <p:sldId id="305" r:id="rId30"/>
    <p:sldId id="306" r:id="rId31"/>
    <p:sldId id="298" r:id="rId32"/>
    <p:sldId id="307" r:id="rId33"/>
    <p:sldId id="308"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C567A"/>
    <a:srgbClr val="FF9900"/>
    <a:srgbClr val="0072C7"/>
    <a:srgbClr val="CC0066"/>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949" autoAdjust="0"/>
  </p:normalViewPr>
  <p:slideViewPr>
    <p:cSldViewPr snapToGrid="0" showGuides="1">
      <p:cViewPr varScale="1">
        <p:scale>
          <a:sx n="61" d="100"/>
          <a:sy n="61" d="100"/>
        </p:scale>
        <p:origin x="812"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7/5/2025</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7/5/2025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261539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15</a:t>
            </a:fld>
            <a:endParaRPr lang="en-US"/>
          </a:p>
        </p:txBody>
      </p:sp>
    </p:spTree>
    <p:extLst>
      <p:ext uri="{BB962C8B-B14F-4D97-AF65-F5344CB8AC3E}">
        <p14:creationId xmlns:p14="http://schemas.microsoft.com/office/powerpoint/2010/main" val="388040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28</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31</a:t>
            </a:fld>
            <a:endParaRPr lang="en-US"/>
          </a:p>
        </p:txBody>
      </p:sp>
    </p:spTree>
    <p:extLst>
      <p:ext uri="{BB962C8B-B14F-4D97-AF65-F5344CB8AC3E}">
        <p14:creationId xmlns:p14="http://schemas.microsoft.com/office/powerpoint/2010/main" val="4057122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7/5/2025</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stemcellres.biomedcentral.com/articles/10.1186/s13287-019-1165-5#auth-Wojciech-Zakrzewski" TargetMode="External"/><Relationship Id="rId13" Type="http://schemas.openxmlformats.org/officeDocument/2006/relationships/hyperlink" Target="https://www.nature.com/articles/nindia.2019.163" TargetMode="External"/><Relationship Id="rId3" Type="http://schemas.openxmlformats.org/officeDocument/2006/relationships/hyperlink" Target="https://pubmed.ncbi.nlm.nih.gov/?term=Garcovich+S&amp;cauthor_id=31100937" TargetMode="External"/><Relationship Id="rId7" Type="http://schemas.openxmlformats.org/officeDocument/2006/relationships/hyperlink" Target="https://www.ncbi.nlm.nih.gov/pmc/?term=hhs%20author%20manuscript%5bfilter%5d" TargetMode="External"/><Relationship Id="rId12" Type="http://schemas.openxmlformats.org/officeDocument/2006/relationships/hyperlink" Target="https://www.dvcstem.com/post/stem-cell-therapy" TargetMode="External"/><Relationship Id="rId2" Type="http://schemas.openxmlformats.org/officeDocument/2006/relationships/hyperlink" Target="https://pubmed.ncbi.nlm.nih.gov/?term=Gentile+P&amp;cauthor_id=31100937" TargetMode="External"/><Relationship Id="rId1" Type="http://schemas.openxmlformats.org/officeDocument/2006/relationships/slideLayout" Target="../slideLayouts/slideLayout8.xml"/><Relationship Id="rId6" Type="http://schemas.openxmlformats.org/officeDocument/2006/relationships/hyperlink" Target="https://pubmed.ncbi.nlm.nih.gov/?term=Egger%20A%5BAuthor%5D" TargetMode="External"/><Relationship Id="rId11" Type="http://schemas.openxmlformats.org/officeDocument/2006/relationships/hyperlink" Target="https://yandex.com/images/search?text=stem%20cell%20therapy%20for%20wound&amp;family=yes&amp;from=tabbar" TargetMode="External"/><Relationship Id="rId5" Type="http://schemas.openxmlformats.org/officeDocument/2006/relationships/hyperlink" Target="https://www.ncbi.nlm.nih.gov/pmc/articles/PMC7661146/" TargetMode="External"/><Relationship Id="rId10" Type="http://schemas.openxmlformats.org/officeDocument/2006/relationships/hyperlink" Target="https://stemcellres.biomedcentral.com/" TargetMode="External"/><Relationship Id="rId4" Type="http://schemas.openxmlformats.org/officeDocument/2006/relationships/hyperlink" Target="https://pubmed.ncbi.nlm.nih.gov/?term=Gao%20L%5BAuthor%5D" TargetMode="External"/><Relationship Id="rId9" Type="http://schemas.openxmlformats.org/officeDocument/2006/relationships/hyperlink" Target="https://stemcellres.biomedcentral.com/articles/10.1186/s13287-019-1165-5#article-inf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sz="6000" dirty="0">
                <a:solidFill>
                  <a:schemeClr val="accent6">
                    <a:lumMod val="75000"/>
                  </a:schemeClr>
                </a:solidFill>
                <a:latin typeface="Candara" panose="020E0502030303020204" pitchFamily="34" charset="0"/>
              </a:rPr>
              <a:t>Stem cell therapy</a:t>
            </a:r>
          </a:p>
        </p:txBody>
      </p:sp>
      <p:pic>
        <p:nvPicPr>
          <p:cNvPr id="12" name="Picture Placeholder 11">
            <a:extLst>
              <a:ext uri="{FF2B5EF4-FFF2-40B4-BE49-F238E27FC236}">
                <a16:creationId xmlns:a16="http://schemas.microsoft.com/office/drawing/2014/main" id="{A24B4A62-3248-4C38-B6E8-1D16FED4F17D}"/>
              </a:ext>
            </a:extLst>
          </p:cNvPr>
          <p:cNvPicPr>
            <a:picLocks noGrp="1" noChangeAspect="1"/>
          </p:cNvPicPr>
          <p:nvPr>
            <p:ph type="pic" sz="quarter" idx="10"/>
          </p:nvPr>
        </p:nvPicPr>
        <p:blipFill>
          <a:blip r:embed="rId3"/>
          <a:srcRect l="21875" r="21875"/>
          <a:stretch>
            <a:fillRect/>
          </a:stretch>
        </p:blipFill>
        <p:spPr/>
      </p:pic>
      <p:sp>
        <p:nvSpPr>
          <p:cNvPr id="13" name="TextBox 12">
            <a:extLst>
              <a:ext uri="{FF2B5EF4-FFF2-40B4-BE49-F238E27FC236}">
                <a16:creationId xmlns:a16="http://schemas.microsoft.com/office/drawing/2014/main" id="{18B22AB7-A35A-40DD-8610-77D109E88F9E}"/>
              </a:ext>
            </a:extLst>
          </p:cNvPr>
          <p:cNvSpPr txBox="1"/>
          <p:nvPr/>
        </p:nvSpPr>
        <p:spPr>
          <a:xfrm>
            <a:off x="6343650" y="1320007"/>
            <a:ext cx="2057400" cy="69532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467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AE6EC2-7DF3-4C11-B2E4-846F9CDD8712}"/>
              </a:ext>
            </a:extLst>
          </p:cNvPr>
          <p:cNvSpPr>
            <a:spLocks noGrp="1"/>
          </p:cNvSpPr>
          <p:nvPr>
            <p:ph type="sldNum" sz="quarter" idx="12"/>
          </p:nvPr>
        </p:nvSpPr>
        <p:spPr/>
        <p:txBody>
          <a:bodyPr/>
          <a:lstStyle/>
          <a:p>
            <a:fld id="{9EC71654-96A5-4280-94F3-931C61A9F92C}" type="slidenum">
              <a:rPr lang="en-US" noProof="0" smtClean="0"/>
              <a:pPr/>
              <a:t>10</a:t>
            </a:fld>
            <a:endParaRPr lang="en-US" noProof="0" dirty="0"/>
          </a:p>
        </p:txBody>
      </p:sp>
      <p:sp>
        <p:nvSpPr>
          <p:cNvPr id="4" name="TextBox 3">
            <a:extLst>
              <a:ext uri="{FF2B5EF4-FFF2-40B4-BE49-F238E27FC236}">
                <a16:creationId xmlns:a16="http://schemas.microsoft.com/office/drawing/2014/main" id="{19E692F0-E314-4EF8-8071-969C48F8A6B1}"/>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FC997F-113A-4C7E-A0F3-04082E3917F7}"/>
              </a:ext>
            </a:extLst>
          </p:cNvPr>
          <p:cNvSpPr txBox="1"/>
          <p:nvPr/>
        </p:nvSpPr>
        <p:spPr>
          <a:xfrm>
            <a:off x="381000" y="458271"/>
            <a:ext cx="7696200" cy="646331"/>
          </a:xfrm>
          <a:prstGeom prst="rect">
            <a:avLst/>
          </a:prstGeom>
          <a:noFill/>
        </p:spPr>
        <p:txBody>
          <a:bodyPr wrap="square">
            <a:spAutoFit/>
          </a:bodyPr>
          <a:lstStyle/>
          <a:p>
            <a:r>
              <a:rPr lang="en-US" sz="3600" b="1" dirty="0">
                <a:solidFill>
                  <a:srgbClr val="D60093"/>
                </a:solidFill>
                <a:latin typeface="Candara" panose="020E0502030303020204" pitchFamily="34" charset="0"/>
              </a:rPr>
              <a:t>Stem Cell Transplantation Strategy</a:t>
            </a:r>
          </a:p>
        </p:txBody>
      </p:sp>
      <p:sp>
        <p:nvSpPr>
          <p:cNvPr id="9" name="Rectangle: Rounded Corners 8">
            <a:extLst>
              <a:ext uri="{FF2B5EF4-FFF2-40B4-BE49-F238E27FC236}">
                <a16:creationId xmlns:a16="http://schemas.microsoft.com/office/drawing/2014/main" id="{11982599-070E-4D79-8888-0322F1BBD8F9}"/>
              </a:ext>
            </a:extLst>
          </p:cNvPr>
          <p:cNvSpPr/>
          <p:nvPr/>
        </p:nvSpPr>
        <p:spPr>
          <a:xfrm>
            <a:off x="504824" y="1345614"/>
            <a:ext cx="6934202" cy="552450"/>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6A2F02-B015-4798-830D-599846FD2396}"/>
              </a:ext>
            </a:extLst>
          </p:cNvPr>
          <p:cNvSpPr txBox="1"/>
          <p:nvPr/>
        </p:nvSpPr>
        <p:spPr>
          <a:xfrm>
            <a:off x="733425" y="1382387"/>
            <a:ext cx="6838952" cy="830997"/>
          </a:xfrm>
          <a:prstGeom prst="rect">
            <a:avLst/>
          </a:prstGeom>
          <a:noFill/>
        </p:spPr>
        <p:txBody>
          <a:bodyPr wrap="square" rtlCol="0">
            <a:spAutoFit/>
          </a:bodyPr>
          <a:lstStyle/>
          <a:p>
            <a:r>
              <a:rPr lang="en-US" sz="2400" b="1" dirty="0">
                <a:solidFill>
                  <a:srgbClr val="2C567A"/>
                </a:solidFill>
              </a:rPr>
              <a:t>Bone Marrow Mesenchymal Stem Cells (</a:t>
            </a:r>
            <a:r>
              <a:rPr lang="en-US" sz="2400" b="1" dirty="0">
                <a:solidFill>
                  <a:srgbClr val="FF9900"/>
                </a:solidFill>
                <a:effectLst>
                  <a:outerShdw blurRad="38100" dist="38100" dir="2700000" algn="tl">
                    <a:srgbClr val="000000">
                      <a:alpha val="43137"/>
                    </a:srgbClr>
                  </a:outerShdw>
                </a:effectLst>
              </a:rPr>
              <a:t>BM-MSCs</a:t>
            </a:r>
            <a:r>
              <a:rPr lang="en-US" sz="2400" b="1" dirty="0">
                <a:solidFill>
                  <a:srgbClr val="2C567A"/>
                </a:solidFill>
              </a:rPr>
              <a:t>)</a:t>
            </a:r>
          </a:p>
          <a:p>
            <a:endParaRPr lang="en-US" sz="2400" dirty="0"/>
          </a:p>
        </p:txBody>
      </p:sp>
      <p:sp>
        <p:nvSpPr>
          <p:cNvPr id="12" name="TextBox 11">
            <a:extLst>
              <a:ext uri="{FF2B5EF4-FFF2-40B4-BE49-F238E27FC236}">
                <a16:creationId xmlns:a16="http://schemas.microsoft.com/office/drawing/2014/main" id="{090089A4-65CE-4AAC-AA73-13DF77DAB7FE}"/>
              </a:ext>
            </a:extLst>
          </p:cNvPr>
          <p:cNvSpPr txBox="1"/>
          <p:nvPr/>
        </p:nvSpPr>
        <p:spPr>
          <a:xfrm>
            <a:off x="504824" y="5126504"/>
            <a:ext cx="10858872" cy="1938992"/>
          </a:xfrm>
          <a:prstGeom prst="rect">
            <a:avLst/>
          </a:prstGeom>
          <a:noFill/>
        </p:spPr>
        <p:txBody>
          <a:bodyPr wrap="square">
            <a:spAutoFit/>
          </a:bodyPr>
          <a:lstStyle/>
          <a:p>
            <a:pPr algn="just"/>
            <a:endParaRPr lang="en-US" sz="2400" dirty="0">
              <a:solidFill>
                <a:srgbClr val="2C567A"/>
              </a:solidFill>
            </a:endParaRPr>
          </a:p>
          <a:p>
            <a:pPr marL="342900" indent="-342900" algn="just">
              <a:buFont typeface="Wingdings" panose="05000000000000000000" pitchFamily="2" charset="2"/>
              <a:buChar char="Ø"/>
            </a:pPr>
            <a:r>
              <a:rPr lang="en-US" sz="2400" dirty="0">
                <a:solidFill>
                  <a:srgbClr val="2C567A"/>
                </a:solidFill>
              </a:rPr>
              <a:t>tropism to the </a:t>
            </a:r>
            <a:r>
              <a:rPr lang="en-US" sz="2400" dirty="0">
                <a:solidFill>
                  <a:srgbClr val="FF9900"/>
                </a:solidFill>
              </a:rPr>
              <a:t>injury sites </a:t>
            </a:r>
            <a:r>
              <a:rPr lang="en-US" sz="2400" dirty="0">
                <a:solidFill>
                  <a:srgbClr val="2C567A"/>
                </a:solidFill>
              </a:rPr>
              <a:t>and of </a:t>
            </a:r>
            <a:r>
              <a:rPr lang="en-US" sz="2400" dirty="0">
                <a:solidFill>
                  <a:srgbClr val="FF9900"/>
                </a:solidFill>
              </a:rPr>
              <a:t>interleukin-13</a:t>
            </a:r>
            <a:r>
              <a:rPr lang="en-US" sz="2400" dirty="0">
                <a:solidFill>
                  <a:srgbClr val="2C567A"/>
                </a:solidFill>
              </a:rPr>
              <a:t> (IL-13), which is an inducer of the anti-inflammatory microglia/macrophage phenotype          improved motor function recovery and decreased demyelination.</a:t>
            </a:r>
          </a:p>
          <a:p>
            <a:pPr algn="just"/>
            <a:endParaRPr lang="en-US" sz="2400" dirty="0">
              <a:solidFill>
                <a:srgbClr val="2C567A"/>
              </a:solidFill>
            </a:endParaRPr>
          </a:p>
        </p:txBody>
      </p:sp>
      <p:sp>
        <p:nvSpPr>
          <p:cNvPr id="14" name="TextBox 13">
            <a:extLst>
              <a:ext uri="{FF2B5EF4-FFF2-40B4-BE49-F238E27FC236}">
                <a16:creationId xmlns:a16="http://schemas.microsoft.com/office/drawing/2014/main" id="{EF912248-468D-4EFD-A974-2171341395F0}"/>
              </a:ext>
            </a:extLst>
          </p:cNvPr>
          <p:cNvSpPr txBox="1"/>
          <p:nvPr/>
        </p:nvSpPr>
        <p:spPr>
          <a:xfrm>
            <a:off x="381000" y="2139076"/>
            <a:ext cx="10944596" cy="3416320"/>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2C567A"/>
                </a:solidFill>
              </a:rPr>
              <a:t>The researchers have proved that transplanted BM-MSCs can pass the blood-brain barrier (BBB) without destroying their structure.</a:t>
            </a:r>
          </a:p>
          <a:p>
            <a:pPr marL="285750" indent="-285750" algn="just">
              <a:buFont typeface="Arial" panose="020B0604020202020204" pitchFamily="34" charset="0"/>
              <a:buChar char="•"/>
            </a:pPr>
            <a:r>
              <a:rPr lang="en-US" sz="2400" dirty="0">
                <a:solidFill>
                  <a:srgbClr val="2C567A"/>
                </a:solidFill>
              </a:rPr>
              <a:t> After transplantation, BM-MSCs can migrate to the injured area and differentiate into neurons or neuron-like cells, thereby exerting neuroprotective effects by secreting various neurotrophic factors, Including:</a:t>
            </a:r>
          </a:p>
          <a:p>
            <a:pPr marL="742950" lvl="1" indent="-285750" algn="just">
              <a:buFont typeface="Arial" panose="020B0604020202020204" pitchFamily="34" charset="0"/>
              <a:buChar char="•"/>
            </a:pPr>
            <a:r>
              <a:rPr lang="en-US" sz="2400" dirty="0">
                <a:solidFill>
                  <a:srgbClr val="FF9900"/>
                </a:solidFill>
              </a:rPr>
              <a:t> nerve growth factor </a:t>
            </a:r>
            <a:r>
              <a:rPr lang="en-US" sz="2400" dirty="0">
                <a:solidFill>
                  <a:srgbClr val="2C567A"/>
                </a:solidFill>
              </a:rPr>
              <a:t>(</a:t>
            </a:r>
            <a:r>
              <a:rPr lang="en-US" sz="2400" b="1" dirty="0">
                <a:solidFill>
                  <a:srgbClr val="2C567A"/>
                </a:solidFill>
              </a:rPr>
              <a:t>NGF</a:t>
            </a:r>
            <a:r>
              <a:rPr lang="en-US" sz="2400" dirty="0">
                <a:solidFill>
                  <a:srgbClr val="2C567A"/>
                </a:solidFill>
              </a:rPr>
              <a:t>)</a:t>
            </a:r>
          </a:p>
          <a:p>
            <a:pPr marL="742950" lvl="1" indent="-285750" algn="just">
              <a:buFont typeface="Arial" panose="020B0604020202020204" pitchFamily="34" charset="0"/>
              <a:buChar char="•"/>
            </a:pPr>
            <a:r>
              <a:rPr lang="en-US" sz="2400" dirty="0">
                <a:solidFill>
                  <a:srgbClr val="FF9900"/>
                </a:solidFill>
              </a:rPr>
              <a:t>brain-derived neurotrophic factor </a:t>
            </a:r>
            <a:r>
              <a:rPr lang="en-US" sz="2400" dirty="0">
                <a:solidFill>
                  <a:srgbClr val="2C567A"/>
                </a:solidFill>
              </a:rPr>
              <a:t>(</a:t>
            </a:r>
            <a:r>
              <a:rPr lang="en-US" sz="2400" b="1" dirty="0">
                <a:solidFill>
                  <a:srgbClr val="2C567A"/>
                </a:solidFill>
              </a:rPr>
              <a:t>BDNF</a:t>
            </a:r>
            <a:r>
              <a:rPr lang="en-US" sz="2400" dirty="0">
                <a:solidFill>
                  <a:srgbClr val="2C567A"/>
                </a:solidFill>
              </a:rPr>
              <a:t>) </a:t>
            </a:r>
          </a:p>
          <a:p>
            <a:pPr marL="742950" lvl="1" indent="-285750" algn="just">
              <a:buFont typeface="Arial" panose="020B0604020202020204" pitchFamily="34" charset="0"/>
              <a:buChar char="•"/>
            </a:pPr>
            <a:r>
              <a:rPr lang="en-US" sz="2400" dirty="0">
                <a:solidFill>
                  <a:srgbClr val="FF9900"/>
                </a:solidFill>
              </a:rPr>
              <a:t>and vascular endothelial growth factor </a:t>
            </a:r>
            <a:r>
              <a:rPr lang="en-US" sz="2400" dirty="0">
                <a:solidFill>
                  <a:srgbClr val="2C567A"/>
                </a:solidFill>
              </a:rPr>
              <a:t>(</a:t>
            </a:r>
            <a:r>
              <a:rPr lang="en-US" sz="2400" b="1" dirty="0">
                <a:solidFill>
                  <a:srgbClr val="2C567A"/>
                </a:solidFill>
              </a:rPr>
              <a:t>VEGF</a:t>
            </a:r>
            <a:r>
              <a:rPr lang="en-US" sz="2400" dirty="0">
                <a:solidFill>
                  <a:srgbClr val="2C567A"/>
                </a:solidFill>
              </a:rPr>
              <a:t>)</a:t>
            </a:r>
          </a:p>
          <a:p>
            <a:pPr marL="285750" indent="-285750" algn="just">
              <a:buFont typeface="Arial" panose="020B0604020202020204" pitchFamily="34" charset="0"/>
              <a:buChar char="•"/>
            </a:pPr>
            <a:endParaRPr lang="en-US" sz="2400" dirty="0">
              <a:solidFill>
                <a:srgbClr val="2C567A"/>
              </a:solidFill>
            </a:endParaRPr>
          </a:p>
        </p:txBody>
      </p:sp>
      <p:cxnSp>
        <p:nvCxnSpPr>
          <p:cNvPr id="5" name="Straight Arrow Connector 4">
            <a:extLst>
              <a:ext uri="{FF2B5EF4-FFF2-40B4-BE49-F238E27FC236}">
                <a16:creationId xmlns:a16="http://schemas.microsoft.com/office/drawing/2014/main" id="{CC72A12F-6E2A-5DA9-BC4C-D6BC01217612}"/>
              </a:ext>
            </a:extLst>
          </p:cNvPr>
          <p:cNvCxnSpPr>
            <a:cxnSpLocks/>
          </p:cNvCxnSpPr>
          <p:nvPr/>
        </p:nvCxnSpPr>
        <p:spPr>
          <a:xfrm>
            <a:off x="7572377" y="6096000"/>
            <a:ext cx="438148" cy="0"/>
          </a:xfrm>
          <a:prstGeom prst="straightConnector1">
            <a:avLst/>
          </a:prstGeom>
          <a:ln w="57150">
            <a:solidFill>
              <a:srgbClr val="92D05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9396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F04274-91DC-46E4-A1C2-BD46E94707AB}"/>
              </a:ext>
            </a:extLst>
          </p:cNvPr>
          <p:cNvSpPr>
            <a:spLocks noGrp="1"/>
          </p:cNvSpPr>
          <p:nvPr>
            <p:ph type="sldNum" sz="quarter" idx="12"/>
          </p:nvPr>
        </p:nvSpPr>
        <p:spPr/>
        <p:txBody>
          <a:bodyPr/>
          <a:lstStyle/>
          <a:p>
            <a:fld id="{9EC71654-96A5-4280-94F3-931C61A9F92C}" type="slidenum">
              <a:rPr lang="en-US" noProof="0" smtClean="0"/>
              <a:pPr/>
              <a:t>11</a:t>
            </a:fld>
            <a:endParaRPr lang="en-US" noProof="0" dirty="0"/>
          </a:p>
        </p:txBody>
      </p:sp>
      <p:sp>
        <p:nvSpPr>
          <p:cNvPr id="5" name="TextBox 4">
            <a:extLst>
              <a:ext uri="{FF2B5EF4-FFF2-40B4-BE49-F238E27FC236}">
                <a16:creationId xmlns:a16="http://schemas.microsoft.com/office/drawing/2014/main" id="{78046ACB-F82D-4842-AFFD-2AFA167F5100}"/>
              </a:ext>
            </a:extLst>
          </p:cNvPr>
          <p:cNvSpPr txBox="1"/>
          <p:nvPr/>
        </p:nvSpPr>
        <p:spPr>
          <a:xfrm>
            <a:off x="594905" y="344386"/>
            <a:ext cx="10916021" cy="5755422"/>
          </a:xfrm>
          <a:prstGeom prst="rect">
            <a:avLst/>
          </a:prstGeom>
          <a:noFill/>
        </p:spPr>
        <p:txBody>
          <a:bodyPr wrap="square">
            <a:spAutoFit/>
          </a:bodyPr>
          <a:lstStyle/>
          <a:p>
            <a:pPr algn="justLow"/>
            <a:r>
              <a:rPr lang="en-US" sz="3200" b="1" dirty="0">
                <a:solidFill>
                  <a:srgbClr val="92D050"/>
                </a:solidFill>
                <a:latin typeface="Candara" panose="020E0502030303020204" pitchFamily="34" charset="0"/>
              </a:rPr>
              <a:t>Genetic engineering of BM-MSCs</a:t>
            </a:r>
            <a:r>
              <a:rPr lang="en-US" sz="2800" dirty="0">
                <a:solidFill>
                  <a:srgbClr val="92D050"/>
                </a:solidFill>
                <a:latin typeface="Candara" panose="020E0502030303020204" pitchFamily="34" charset="0"/>
              </a:rPr>
              <a:t>:</a:t>
            </a:r>
          </a:p>
          <a:p>
            <a:pPr algn="justLow"/>
            <a:endParaRPr lang="en-US" sz="2400" dirty="0">
              <a:solidFill>
                <a:srgbClr val="2C567A"/>
              </a:solidFill>
            </a:endParaRPr>
          </a:p>
          <a:p>
            <a:pPr marL="342900" indent="-342900" algn="justLow">
              <a:buFont typeface="Arial" panose="020B0604020202020204" pitchFamily="34" charset="0"/>
              <a:buChar char="•"/>
            </a:pPr>
            <a:r>
              <a:rPr lang="en-US" sz="2400" dirty="0">
                <a:solidFill>
                  <a:srgbClr val="2C567A"/>
                </a:solidFill>
              </a:rPr>
              <a:t>encouraging method to enhance their therapeutic effect, such as the regulation of specific factors or proteins.</a:t>
            </a:r>
          </a:p>
          <a:p>
            <a:pPr marL="342900" indent="-342900" algn="justLow">
              <a:buFont typeface="Wingdings" panose="05000000000000000000" pitchFamily="2" charset="2"/>
              <a:buChar char="Ø"/>
            </a:pPr>
            <a:r>
              <a:rPr lang="en-US" sz="2400" dirty="0">
                <a:solidFill>
                  <a:srgbClr val="FF9900"/>
                </a:solidFill>
              </a:rPr>
              <a:t>Insulin-like growth factor 1 </a:t>
            </a:r>
            <a:r>
              <a:rPr lang="en-US" sz="2400" dirty="0">
                <a:solidFill>
                  <a:srgbClr val="2C567A"/>
                </a:solidFill>
              </a:rPr>
              <a:t>(</a:t>
            </a:r>
            <a:r>
              <a:rPr lang="en-US" sz="2400" b="1" dirty="0">
                <a:solidFill>
                  <a:srgbClr val="2C567A"/>
                </a:solidFill>
              </a:rPr>
              <a:t>IGF-1</a:t>
            </a:r>
            <a:r>
              <a:rPr lang="en-US" sz="2400" dirty="0">
                <a:solidFill>
                  <a:srgbClr val="2C567A"/>
                </a:solidFill>
              </a:rPr>
              <a:t>) is an important factor for maintaining the characteristics of NPCs. IGF-1 overexpression of BM-MSCs strengthens antioxidant reactions.</a:t>
            </a:r>
          </a:p>
          <a:p>
            <a:pPr algn="justLow"/>
            <a:endParaRPr lang="en-US" sz="2400" dirty="0">
              <a:solidFill>
                <a:srgbClr val="2C567A"/>
              </a:solidFill>
            </a:endParaRPr>
          </a:p>
          <a:p>
            <a:pPr marL="342900" indent="-342900" algn="justLow">
              <a:buFont typeface="Arial" panose="020B0604020202020204" pitchFamily="34" charset="0"/>
              <a:buChar char="•"/>
            </a:pPr>
            <a:r>
              <a:rPr lang="en-US" sz="2400" dirty="0">
                <a:solidFill>
                  <a:srgbClr val="2C567A"/>
                </a:solidFill>
              </a:rPr>
              <a:t>Other approaches, such as:</a:t>
            </a:r>
          </a:p>
          <a:p>
            <a:pPr marL="342900" indent="-342900" algn="justLow">
              <a:buClr>
                <a:srgbClr val="FF9900"/>
              </a:buClr>
              <a:buFont typeface="Wingdings" panose="05000000000000000000" pitchFamily="2" charset="2"/>
              <a:buChar char="Ø"/>
            </a:pPr>
            <a:r>
              <a:rPr lang="en-US" sz="2400" b="1" dirty="0">
                <a:solidFill>
                  <a:srgbClr val="2C567A"/>
                </a:solidFill>
              </a:rPr>
              <a:t>silencing</a:t>
            </a:r>
            <a:r>
              <a:rPr lang="en-US" sz="2400" dirty="0">
                <a:solidFill>
                  <a:srgbClr val="FF9900"/>
                </a:solidFill>
              </a:rPr>
              <a:t> </a:t>
            </a:r>
            <a:r>
              <a:rPr lang="en-US" sz="2400" dirty="0">
                <a:solidFill>
                  <a:srgbClr val="2C567A"/>
                </a:solidFill>
              </a:rPr>
              <a:t>the</a:t>
            </a:r>
            <a:r>
              <a:rPr lang="en-US" sz="2400" dirty="0">
                <a:solidFill>
                  <a:srgbClr val="FF9900"/>
                </a:solidFill>
              </a:rPr>
              <a:t> </a:t>
            </a:r>
            <a:r>
              <a:rPr lang="en-US" sz="2400" dirty="0" err="1">
                <a:solidFill>
                  <a:srgbClr val="FF9900"/>
                </a:solidFill>
              </a:rPr>
              <a:t>Nogo</a:t>
            </a:r>
            <a:r>
              <a:rPr lang="en-US" sz="2400" dirty="0">
                <a:solidFill>
                  <a:srgbClr val="FF9900"/>
                </a:solidFill>
              </a:rPr>
              <a:t> receptor gene</a:t>
            </a:r>
            <a:endParaRPr lang="en-US" sz="2400" dirty="0">
              <a:solidFill>
                <a:srgbClr val="2C567A"/>
              </a:solidFill>
            </a:endParaRPr>
          </a:p>
          <a:p>
            <a:pPr marL="342900" indent="-342900" algn="justLow">
              <a:buClr>
                <a:srgbClr val="FF9900"/>
              </a:buClr>
              <a:buFont typeface="Wingdings" panose="05000000000000000000" pitchFamily="2" charset="2"/>
              <a:buChar char="Ø"/>
            </a:pPr>
            <a:r>
              <a:rPr lang="en-US" sz="2400" b="1" dirty="0">
                <a:solidFill>
                  <a:srgbClr val="2C567A"/>
                </a:solidFill>
              </a:rPr>
              <a:t>inhibition</a:t>
            </a:r>
            <a:r>
              <a:rPr lang="en-US" sz="2400" dirty="0">
                <a:solidFill>
                  <a:srgbClr val="2C567A"/>
                </a:solidFill>
              </a:rPr>
              <a:t> of </a:t>
            </a:r>
            <a:r>
              <a:rPr lang="en-US" sz="2400" dirty="0">
                <a:solidFill>
                  <a:srgbClr val="FF9900"/>
                </a:solidFill>
              </a:rPr>
              <a:t>tumor necrosis factor </a:t>
            </a:r>
            <a:r>
              <a:rPr lang="el-GR" sz="2400" dirty="0">
                <a:solidFill>
                  <a:srgbClr val="FF9900"/>
                </a:solidFill>
              </a:rPr>
              <a:t>α </a:t>
            </a:r>
            <a:r>
              <a:rPr lang="el-GR" sz="2400" dirty="0">
                <a:solidFill>
                  <a:srgbClr val="2C567A"/>
                </a:solidFill>
              </a:rPr>
              <a:t>(</a:t>
            </a:r>
            <a:r>
              <a:rPr lang="en-US" sz="2400" dirty="0">
                <a:solidFill>
                  <a:srgbClr val="2C567A"/>
                </a:solidFill>
              </a:rPr>
              <a:t>TNF-</a:t>
            </a:r>
            <a:r>
              <a:rPr lang="el-GR" sz="2400" dirty="0">
                <a:solidFill>
                  <a:srgbClr val="2C567A"/>
                </a:solidFill>
              </a:rPr>
              <a:t>α)</a:t>
            </a:r>
            <a:endParaRPr lang="en-US" sz="2400" dirty="0">
              <a:solidFill>
                <a:srgbClr val="2C567A"/>
              </a:solidFill>
            </a:endParaRPr>
          </a:p>
          <a:p>
            <a:pPr marL="342900" indent="-342900" algn="justLow">
              <a:buClr>
                <a:srgbClr val="FF9900"/>
              </a:buClr>
              <a:buFont typeface="Wingdings" panose="05000000000000000000" pitchFamily="2" charset="2"/>
              <a:buChar char="Ø"/>
            </a:pPr>
            <a:r>
              <a:rPr lang="en-US" sz="2400" b="1" dirty="0">
                <a:solidFill>
                  <a:srgbClr val="2C567A"/>
                </a:solidFill>
              </a:rPr>
              <a:t>overexpression </a:t>
            </a:r>
            <a:r>
              <a:rPr lang="en-US" sz="2400" dirty="0">
                <a:solidFill>
                  <a:srgbClr val="2C567A"/>
                </a:solidFill>
              </a:rPr>
              <a:t>of</a:t>
            </a:r>
            <a:r>
              <a:rPr lang="en-US" sz="2400" b="1" dirty="0">
                <a:solidFill>
                  <a:srgbClr val="2C567A"/>
                </a:solidFill>
              </a:rPr>
              <a:t>:</a:t>
            </a:r>
          </a:p>
          <a:p>
            <a:pPr marL="800100" lvl="1" indent="-342900" algn="justLow">
              <a:buClr>
                <a:srgbClr val="FF9900"/>
              </a:buClr>
              <a:buFont typeface="Courier New" panose="02070309020205020404" pitchFamily="49" charset="0"/>
              <a:buChar char="o"/>
            </a:pPr>
            <a:r>
              <a:rPr lang="en-US" sz="2400" dirty="0">
                <a:solidFill>
                  <a:srgbClr val="FF9900"/>
                </a:solidFill>
              </a:rPr>
              <a:t>neurotrophin-3</a:t>
            </a:r>
            <a:r>
              <a:rPr lang="en-US" sz="2400" dirty="0">
                <a:solidFill>
                  <a:srgbClr val="2C567A"/>
                </a:solidFill>
              </a:rPr>
              <a:t> (NT-3)</a:t>
            </a:r>
          </a:p>
          <a:p>
            <a:pPr marL="800100" lvl="1" indent="-342900" algn="justLow">
              <a:buClr>
                <a:srgbClr val="FF9900"/>
              </a:buClr>
              <a:buFont typeface="Courier New" panose="02070309020205020404" pitchFamily="49" charset="0"/>
              <a:buChar char="o"/>
            </a:pPr>
            <a:r>
              <a:rPr lang="en-US" sz="2400" dirty="0">
                <a:solidFill>
                  <a:srgbClr val="FF9900"/>
                </a:solidFill>
              </a:rPr>
              <a:t>chemokine stromal-derived factor-1</a:t>
            </a:r>
            <a:endParaRPr lang="en-US" sz="2400" dirty="0">
              <a:solidFill>
                <a:srgbClr val="2C567A"/>
              </a:solidFill>
            </a:endParaRPr>
          </a:p>
          <a:p>
            <a:pPr marL="800100" lvl="1" indent="-342900" algn="justLow">
              <a:buClr>
                <a:srgbClr val="FF9900"/>
              </a:buClr>
              <a:buFont typeface="Courier New" panose="02070309020205020404" pitchFamily="49" charset="0"/>
              <a:buChar char="o"/>
            </a:pPr>
            <a:r>
              <a:rPr lang="en-US" sz="2400" dirty="0">
                <a:solidFill>
                  <a:srgbClr val="FF9900"/>
                </a:solidFill>
              </a:rPr>
              <a:t>neurotrophic factor-derived glial cell </a:t>
            </a:r>
            <a:r>
              <a:rPr lang="en-US" sz="2400" dirty="0">
                <a:solidFill>
                  <a:srgbClr val="2C567A"/>
                </a:solidFill>
              </a:rPr>
              <a:t>(GDNF) </a:t>
            </a:r>
            <a:r>
              <a:rPr lang="en-US" sz="2400" dirty="0">
                <a:solidFill>
                  <a:srgbClr val="FF9900"/>
                </a:solidFill>
              </a:rPr>
              <a:t>genes</a:t>
            </a:r>
          </a:p>
        </p:txBody>
      </p:sp>
      <p:sp>
        <p:nvSpPr>
          <p:cNvPr id="6" name="TextBox 5">
            <a:extLst>
              <a:ext uri="{FF2B5EF4-FFF2-40B4-BE49-F238E27FC236}">
                <a16:creationId xmlns:a16="http://schemas.microsoft.com/office/drawing/2014/main" id="{11E66DA8-2EFE-4D93-B4A6-5E16813504EB}"/>
              </a:ext>
            </a:extLst>
          </p:cNvPr>
          <p:cNvSpPr txBox="1"/>
          <p:nvPr/>
        </p:nvSpPr>
        <p:spPr>
          <a:xfrm>
            <a:off x="424306" y="6291141"/>
            <a:ext cx="1666875" cy="516561"/>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272497F3-3EC2-6926-CD14-60632FADF31F}"/>
              </a:ext>
            </a:extLst>
          </p:cNvPr>
          <p:cNvSpPr txBox="1"/>
          <p:nvPr/>
        </p:nvSpPr>
        <p:spPr>
          <a:xfrm>
            <a:off x="594905" y="6038252"/>
            <a:ext cx="10768791"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2C567A"/>
                </a:solidFill>
              </a:rPr>
              <a:t>exhibited better efficacy than original BM-MSCs in motor function and surrounding axon densities.</a:t>
            </a: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99159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9220C-FB7B-4F10-9002-E2DDAC750223}"/>
              </a:ext>
            </a:extLst>
          </p:cNvPr>
          <p:cNvSpPr>
            <a:spLocks noGrp="1"/>
          </p:cNvSpPr>
          <p:nvPr>
            <p:ph type="sldNum" sz="quarter" idx="12"/>
          </p:nvPr>
        </p:nvSpPr>
        <p:spPr/>
        <p:txBody>
          <a:bodyPr/>
          <a:lstStyle/>
          <a:p>
            <a:fld id="{9EC71654-96A5-4280-94F3-931C61A9F92C}" type="slidenum">
              <a:rPr lang="en-US" noProof="0" smtClean="0"/>
              <a:pPr/>
              <a:t>12</a:t>
            </a:fld>
            <a:endParaRPr lang="en-US" noProof="0" dirty="0"/>
          </a:p>
        </p:txBody>
      </p:sp>
      <p:sp>
        <p:nvSpPr>
          <p:cNvPr id="4" name="TextBox 3">
            <a:extLst>
              <a:ext uri="{FF2B5EF4-FFF2-40B4-BE49-F238E27FC236}">
                <a16:creationId xmlns:a16="http://schemas.microsoft.com/office/drawing/2014/main" id="{504978B3-49B6-4E77-9029-06A9EE1896BF}"/>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BF3A1BDA-3066-4E68-B473-22E796371A9D}"/>
              </a:ext>
            </a:extLst>
          </p:cNvPr>
          <p:cNvSpPr txBox="1"/>
          <p:nvPr/>
        </p:nvSpPr>
        <p:spPr>
          <a:xfrm>
            <a:off x="381000" y="802701"/>
            <a:ext cx="10896971" cy="1200329"/>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solidFill>
                  <a:srgbClr val="2C567A"/>
                </a:solidFill>
              </a:rPr>
              <a:t>Patients avoid immunoreaction by receiving autologous cell transplantation. Therefore, BM-MSCs have huge potential for SCI treatment due to their reduced immunogenicity and improved availability. </a:t>
            </a:r>
          </a:p>
        </p:txBody>
      </p:sp>
      <p:sp>
        <p:nvSpPr>
          <p:cNvPr id="14" name="TextBox 13">
            <a:extLst>
              <a:ext uri="{FF2B5EF4-FFF2-40B4-BE49-F238E27FC236}">
                <a16:creationId xmlns:a16="http://schemas.microsoft.com/office/drawing/2014/main" id="{E772A8A2-85E7-4E4C-BA1D-DF49B63039EA}"/>
              </a:ext>
            </a:extLst>
          </p:cNvPr>
          <p:cNvSpPr txBox="1"/>
          <p:nvPr/>
        </p:nvSpPr>
        <p:spPr>
          <a:xfrm>
            <a:off x="380999" y="2828835"/>
            <a:ext cx="10896971" cy="1200329"/>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rgbClr val="2C567A"/>
                </a:solidFill>
              </a:rPr>
              <a:t>However, the therapeutic effects, homing ability, survival, and proliferation of single-cell types are limited. Further studies should focus on these aspects and combinational therapy to improve the efficacy of BM-MSC</a:t>
            </a:r>
          </a:p>
        </p:txBody>
      </p:sp>
    </p:spTree>
    <p:extLst>
      <p:ext uri="{BB962C8B-B14F-4D97-AF65-F5344CB8AC3E}">
        <p14:creationId xmlns:p14="http://schemas.microsoft.com/office/powerpoint/2010/main" val="313514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C27C2B-A475-4D0C-A618-D1FBE02DED3B}"/>
              </a:ext>
            </a:extLst>
          </p:cNvPr>
          <p:cNvSpPr>
            <a:spLocks noGrp="1"/>
          </p:cNvSpPr>
          <p:nvPr>
            <p:ph type="sldNum" sz="quarter" idx="12"/>
          </p:nvPr>
        </p:nvSpPr>
        <p:spPr/>
        <p:txBody>
          <a:bodyPr/>
          <a:lstStyle/>
          <a:p>
            <a:fld id="{9EC71654-96A5-4280-94F3-931C61A9F92C}" type="slidenum">
              <a:rPr lang="en-US" noProof="0" smtClean="0"/>
              <a:pPr/>
              <a:t>13</a:t>
            </a:fld>
            <a:endParaRPr lang="en-US" noProof="0" dirty="0"/>
          </a:p>
        </p:txBody>
      </p:sp>
      <p:sp>
        <p:nvSpPr>
          <p:cNvPr id="4" name="TextBox 3">
            <a:extLst>
              <a:ext uri="{FF2B5EF4-FFF2-40B4-BE49-F238E27FC236}">
                <a16:creationId xmlns:a16="http://schemas.microsoft.com/office/drawing/2014/main" id="{0823C96F-84DC-49C1-B3D4-7DED8A917BFC}"/>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C69587DA-3C40-93E4-ECB0-80B0B9272072}"/>
              </a:ext>
            </a:extLst>
          </p:cNvPr>
          <p:cNvSpPr txBox="1"/>
          <p:nvPr/>
        </p:nvSpPr>
        <p:spPr>
          <a:xfrm>
            <a:off x="381000" y="1320371"/>
            <a:ext cx="10811247" cy="1569660"/>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2C567A"/>
                </a:solidFill>
              </a:rPr>
              <a:t>U-MSCs possess the ability to develop into a homogeneous population that expresses </a:t>
            </a:r>
            <a:r>
              <a:rPr lang="en-US" sz="2400" dirty="0">
                <a:solidFill>
                  <a:srgbClr val="FF9900"/>
                </a:solidFill>
              </a:rPr>
              <a:t>neural markers </a:t>
            </a:r>
            <a:r>
              <a:rPr lang="en-US" sz="2400" dirty="0">
                <a:solidFill>
                  <a:srgbClr val="2C567A"/>
                </a:solidFill>
              </a:rPr>
              <a:t>and develops </a:t>
            </a:r>
            <a:r>
              <a:rPr lang="en-US" sz="2400" dirty="0">
                <a:solidFill>
                  <a:srgbClr val="FF9900"/>
                </a:solidFill>
              </a:rPr>
              <a:t>neural phenotypic features</a:t>
            </a:r>
            <a:r>
              <a:rPr lang="en-US" sz="2400" dirty="0">
                <a:solidFill>
                  <a:srgbClr val="2C567A"/>
                </a:solidFill>
              </a:rPr>
              <a:t>.</a:t>
            </a:r>
          </a:p>
          <a:p>
            <a:pPr marL="342900" indent="-342900" algn="just">
              <a:buFont typeface="Arial" panose="020B0604020202020204" pitchFamily="34" charset="0"/>
              <a:buChar char="•"/>
            </a:pPr>
            <a:r>
              <a:rPr lang="en-US" sz="2400" dirty="0">
                <a:solidFill>
                  <a:srgbClr val="2C567A"/>
                </a:solidFill>
              </a:rPr>
              <a:t>U-MSCs migrated into the injury site but not non injured areas after transplantation.</a:t>
            </a:r>
          </a:p>
        </p:txBody>
      </p:sp>
      <p:sp>
        <p:nvSpPr>
          <p:cNvPr id="8" name="Rectangle: Rounded Corners 7">
            <a:extLst>
              <a:ext uri="{FF2B5EF4-FFF2-40B4-BE49-F238E27FC236}">
                <a16:creationId xmlns:a16="http://schemas.microsoft.com/office/drawing/2014/main" id="{078B0FA7-9AD0-63CE-8DB8-4273FCE836B8}"/>
              </a:ext>
            </a:extLst>
          </p:cNvPr>
          <p:cNvSpPr/>
          <p:nvPr/>
        </p:nvSpPr>
        <p:spPr>
          <a:xfrm>
            <a:off x="381000" y="400258"/>
            <a:ext cx="3800475" cy="552450"/>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B3AC46-1157-23B5-7FE2-99DF5AA2CB0C}"/>
              </a:ext>
            </a:extLst>
          </p:cNvPr>
          <p:cNvSpPr txBox="1"/>
          <p:nvPr/>
        </p:nvSpPr>
        <p:spPr>
          <a:xfrm>
            <a:off x="638174" y="449632"/>
            <a:ext cx="3543301" cy="461665"/>
          </a:xfrm>
          <a:prstGeom prst="rect">
            <a:avLst/>
          </a:prstGeom>
          <a:noFill/>
        </p:spPr>
        <p:txBody>
          <a:bodyPr wrap="square" rtlCol="0">
            <a:spAutoFit/>
          </a:bodyPr>
          <a:lstStyle/>
          <a:p>
            <a:r>
              <a:rPr lang="en-US" sz="2400" b="1" dirty="0">
                <a:solidFill>
                  <a:srgbClr val="2C567A"/>
                </a:solidFill>
              </a:rPr>
              <a:t>Umbilical MSCs (</a:t>
            </a:r>
            <a:r>
              <a:rPr lang="en-US" sz="2400" b="1" dirty="0">
                <a:solidFill>
                  <a:srgbClr val="FF9900"/>
                </a:solidFill>
                <a:effectLst>
                  <a:outerShdw blurRad="38100" dist="38100" dir="2700000" algn="tl">
                    <a:srgbClr val="000000">
                      <a:alpha val="43137"/>
                    </a:srgbClr>
                  </a:outerShdw>
                </a:effectLst>
              </a:rPr>
              <a:t>U-MSCs</a:t>
            </a:r>
            <a:r>
              <a:rPr lang="en-US" sz="2400" b="1" dirty="0">
                <a:solidFill>
                  <a:srgbClr val="2C567A"/>
                </a:solidFill>
              </a:rPr>
              <a:t>)</a:t>
            </a:r>
          </a:p>
        </p:txBody>
      </p:sp>
      <p:sp>
        <p:nvSpPr>
          <p:cNvPr id="11" name="TextBox 10">
            <a:extLst>
              <a:ext uri="{FF2B5EF4-FFF2-40B4-BE49-F238E27FC236}">
                <a16:creationId xmlns:a16="http://schemas.microsoft.com/office/drawing/2014/main" id="{FD647F26-E31F-7ADA-43CE-13AF355AF1FC}"/>
              </a:ext>
            </a:extLst>
          </p:cNvPr>
          <p:cNvSpPr txBox="1"/>
          <p:nvPr/>
        </p:nvSpPr>
        <p:spPr>
          <a:xfrm>
            <a:off x="381001" y="3299104"/>
            <a:ext cx="10811246" cy="2677656"/>
          </a:xfrm>
          <a:prstGeom prst="rect">
            <a:avLst/>
          </a:prstGeom>
          <a:noFill/>
        </p:spPr>
        <p:txBody>
          <a:bodyPr wrap="square">
            <a:spAutoFit/>
          </a:bodyPr>
          <a:lstStyle/>
          <a:p>
            <a:pPr algn="just"/>
            <a:r>
              <a:rPr lang="en-US" sz="2400" b="1" dirty="0">
                <a:solidFill>
                  <a:srgbClr val="2C567A"/>
                </a:solidFill>
              </a:rPr>
              <a:t>Umbilical-MSCs</a:t>
            </a:r>
            <a:r>
              <a:rPr lang="en-US" sz="2400" dirty="0">
                <a:solidFill>
                  <a:srgbClr val="2C567A"/>
                </a:solidFill>
              </a:rPr>
              <a:t>:</a:t>
            </a:r>
          </a:p>
          <a:p>
            <a:pPr marL="800100" lvl="1" indent="-342900" algn="just">
              <a:buFont typeface="Arial" panose="020B0604020202020204" pitchFamily="34" charset="0"/>
              <a:buChar char="•"/>
            </a:pPr>
            <a:r>
              <a:rPr lang="en-US" sz="2400" dirty="0">
                <a:solidFill>
                  <a:srgbClr val="2C567A"/>
                </a:solidFill>
              </a:rPr>
              <a:t>protected neurons from apoptosis</a:t>
            </a:r>
          </a:p>
          <a:p>
            <a:pPr marL="800100" lvl="1" indent="-342900" algn="just">
              <a:buFont typeface="Arial" panose="020B0604020202020204" pitchFamily="34" charset="0"/>
              <a:buChar char="•"/>
            </a:pPr>
            <a:r>
              <a:rPr lang="en-US" sz="2400" dirty="0">
                <a:solidFill>
                  <a:srgbClr val="2C567A"/>
                </a:solidFill>
              </a:rPr>
              <a:t>inhibited the formation of glial scars via regulation of MMP2</a:t>
            </a:r>
          </a:p>
          <a:p>
            <a:pPr marL="800100" lvl="1" indent="-342900" algn="just">
              <a:buFont typeface="Arial" panose="020B0604020202020204" pitchFamily="34" charset="0"/>
              <a:buChar char="•"/>
            </a:pPr>
            <a:r>
              <a:rPr lang="en-US" sz="2400" dirty="0">
                <a:solidFill>
                  <a:srgbClr val="2C567A"/>
                </a:solidFill>
              </a:rPr>
              <a:t>attenuated ischemic compromise of the spinal cord</a:t>
            </a:r>
          </a:p>
          <a:p>
            <a:pPr marL="800100" lvl="1" indent="-342900" algn="just">
              <a:buFont typeface="Arial" panose="020B0604020202020204" pitchFamily="34" charset="0"/>
              <a:buChar char="•"/>
            </a:pPr>
            <a:r>
              <a:rPr lang="en-US" sz="2400" dirty="0">
                <a:solidFill>
                  <a:srgbClr val="2C567A"/>
                </a:solidFill>
              </a:rPr>
              <a:t>decreased reactive astrocytes</a:t>
            </a:r>
          </a:p>
          <a:p>
            <a:pPr marL="800100" lvl="1" indent="-342900" algn="just">
              <a:buFont typeface="Arial" panose="020B0604020202020204" pitchFamily="34" charset="0"/>
              <a:buChar char="•"/>
            </a:pPr>
            <a:r>
              <a:rPr lang="en-US" sz="2400" dirty="0">
                <a:solidFill>
                  <a:srgbClr val="2C567A"/>
                </a:solidFill>
              </a:rPr>
              <a:t>improved motor function</a:t>
            </a:r>
          </a:p>
          <a:p>
            <a:pPr marL="800100" lvl="1" indent="-342900" algn="just">
              <a:buFont typeface="Arial" panose="020B0604020202020204" pitchFamily="34" charset="0"/>
              <a:buChar char="•"/>
            </a:pPr>
            <a:r>
              <a:rPr lang="en-US" sz="2400" dirty="0">
                <a:solidFill>
                  <a:srgbClr val="2C567A"/>
                </a:solidFill>
              </a:rPr>
              <a:t>alleviated allodynia and hyperalgesia after SCI in animal experiments</a:t>
            </a:r>
          </a:p>
        </p:txBody>
      </p:sp>
    </p:spTree>
    <p:extLst>
      <p:ext uri="{BB962C8B-B14F-4D97-AF65-F5344CB8AC3E}">
        <p14:creationId xmlns:p14="http://schemas.microsoft.com/office/powerpoint/2010/main" val="384509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2EE46C-1844-470D-AEE1-A0CA26BD5312}"/>
              </a:ext>
            </a:extLst>
          </p:cNvPr>
          <p:cNvSpPr>
            <a:spLocks noGrp="1"/>
          </p:cNvSpPr>
          <p:nvPr>
            <p:ph type="sldNum" sz="quarter" idx="12"/>
          </p:nvPr>
        </p:nvSpPr>
        <p:spPr/>
        <p:txBody>
          <a:bodyPr/>
          <a:lstStyle/>
          <a:p>
            <a:fld id="{9EC71654-96A5-4280-94F3-931C61A9F92C}" type="slidenum">
              <a:rPr lang="en-US" noProof="0" smtClean="0"/>
              <a:pPr/>
              <a:t>14</a:t>
            </a:fld>
            <a:endParaRPr lang="en-US" noProof="0" dirty="0"/>
          </a:p>
        </p:txBody>
      </p:sp>
      <p:sp>
        <p:nvSpPr>
          <p:cNvPr id="4" name="TextBox 3">
            <a:extLst>
              <a:ext uri="{FF2B5EF4-FFF2-40B4-BE49-F238E27FC236}">
                <a16:creationId xmlns:a16="http://schemas.microsoft.com/office/drawing/2014/main" id="{F89F6327-C0EC-EEEA-F62F-42CECF0D92FB}"/>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414A44CC-5A86-CCC9-540C-70552BF055E5}"/>
              </a:ext>
            </a:extLst>
          </p:cNvPr>
          <p:cNvSpPr txBox="1"/>
          <p:nvPr/>
        </p:nvSpPr>
        <p:spPr>
          <a:xfrm>
            <a:off x="381000" y="391596"/>
            <a:ext cx="6248400" cy="584775"/>
          </a:xfrm>
          <a:prstGeom prst="rect">
            <a:avLst/>
          </a:prstGeom>
          <a:noFill/>
        </p:spPr>
        <p:txBody>
          <a:bodyPr wrap="square">
            <a:spAutoFit/>
          </a:bodyPr>
          <a:lstStyle/>
          <a:p>
            <a:pPr algn="justLow"/>
            <a:r>
              <a:rPr lang="en-US" sz="3200" b="1" dirty="0">
                <a:solidFill>
                  <a:srgbClr val="92D050"/>
                </a:solidFill>
                <a:latin typeface="Candara" panose="020E0502030303020204" pitchFamily="34" charset="0"/>
              </a:rPr>
              <a:t>Genetic engineering of U-MSCs</a:t>
            </a:r>
            <a:r>
              <a:rPr lang="en-US" sz="2800" dirty="0">
                <a:solidFill>
                  <a:srgbClr val="92D050"/>
                </a:solidFill>
                <a:latin typeface="Candara" panose="020E0502030303020204" pitchFamily="34" charset="0"/>
              </a:rPr>
              <a:t>:</a:t>
            </a:r>
          </a:p>
        </p:txBody>
      </p:sp>
      <p:sp>
        <p:nvSpPr>
          <p:cNvPr id="8" name="TextBox 7">
            <a:extLst>
              <a:ext uri="{FF2B5EF4-FFF2-40B4-BE49-F238E27FC236}">
                <a16:creationId xmlns:a16="http://schemas.microsoft.com/office/drawing/2014/main" id="{6C0185E3-9F3E-57EA-6A7C-972B0CFBECA4}"/>
              </a:ext>
            </a:extLst>
          </p:cNvPr>
          <p:cNvSpPr txBox="1"/>
          <p:nvPr/>
        </p:nvSpPr>
        <p:spPr>
          <a:xfrm>
            <a:off x="381000" y="1028997"/>
            <a:ext cx="11068050" cy="1200329"/>
          </a:xfrm>
          <a:prstGeom prst="rect">
            <a:avLst/>
          </a:prstGeom>
          <a:noFill/>
        </p:spPr>
        <p:txBody>
          <a:bodyPr wrap="square">
            <a:spAutoFit/>
          </a:bodyPr>
          <a:lstStyle/>
          <a:p>
            <a:pPr marL="342900" indent="-342900">
              <a:buFont typeface="Arial" panose="020B0604020202020204" pitchFamily="34" charset="0"/>
              <a:buChar char="•"/>
            </a:pPr>
            <a:r>
              <a:rPr lang="en-US" sz="2400" b="1" dirty="0" err="1">
                <a:solidFill>
                  <a:srgbClr val="D60093"/>
                </a:solidFill>
              </a:rPr>
              <a:t>Wnt</a:t>
            </a:r>
            <a:r>
              <a:rPr lang="en-US" sz="2400" dirty="0">
                <a:solidFill>
                  <a:srgbClr val="2C567A"/>
                </a:solidFill>
              </a:rPr>
              <a:t> proteins:</a:t>
            </a:r>
          </a:p>
          <a:p>
            <a:pPr marL="800100" lvl="1" indent="-342900">
              <a:buFont typeface="Arial" panose="020B0604020202020204" pitchFamily="34" charset="0"/>
              <a:buChar char="•"/>
            </a:pPr>
            <a:r>
              <a:rPr lang="en-US" sz="2400" dirty="0">
                <a:solidFill>
                  <a:srgbClr val="2C567A"/>
                </a:solidFill>
              </a:rPr>
              <a:t>are involved in neural precursor (NP) differentiation and axon development</a:t>
            </a:r>
          </a:p>
          <a:p>
            <a:pPr marL="800100" lvl="1" indent="-342900">
              <a:buFont typeface="Arial" panose="020B0604020202020204" pitchFamily="34" charset="0"/>
              <a:buChar char="•"/>
            </a:pPr>
            <a:r>
              <a:rPr lang="en-US" sz="2400" dirty="0">
                <a:solidFill>
                  <a:srgbClr val="2C567A"/>
                </a:solidFill>
              </a:rPr>
              <a:t>Wnt-3a plays important roles in spinal cord dorsal interneuron differentiation</a:t>
            </a:r>
          </a:p>
        </p:txBody>
      </p:sp>
      <p:sp>
        <p:nvSpPr>
          <p:cNvPr id="9" name="Arrow: Down 8">
            <a:extLst>
              <a:ext uri="{FF2B5EF4-FFF2-40B4-BE49-F238E27FC236}">
                <a16:creationId xmlns:a16="http://schemas.microsoft.com/office/drawing/2014/main" id="{2C377514-D0D2-F120-B392-FDC5AAB71199}"/>
              </a:ext>
            </a:extLst>
          </p:cNvPr>
          <p:cNvSpPr/>
          <p:nvPr/>
        </p:nvSpPr>
        <p:spPr>
          <a:xfrm>
            <a:off x="5272087" y="2357259"/>
            <a:ext cx="704850" cy="476251"/>
          </a:xfrm>
          <a:prstGeom prst="downArrow">
            <a:avLst/>
          </a:prstGeom>
          <a:solidFill>
            <a:srgbClr val="00B0F0"/>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TextBox 10">
            <a:extLst>
              <a:ext uri="{FF2B5EF4-FFF2-40B4-BE49-F238E27FC236}">
                <a16:creationId xmlns:a16="http://schemas.microsoft.com/office/drawing/2014/main" id="{EE9A2556-CE98-ABC9-EE7D-942C82AE6BCD}"/>
              </a:ext>
            </a:extLst>
          </p:cNvPr>
          <p:cNvSpPr txBox="1"/>
          <p:nvPr/>
        </p:nvSpPr>
        <p:spPr>
          <a:xfrm>
            <a:off x="4014787" y="3423108"/>
            <a:ext cx="3362325" cy="338554"/>
          </a:xfrm>
          <a:prstGeom prst="rect">
            <a:avLst/>
          </a:prstGeom>
          <a:noFill/>
        </p:spPr>
        <p:txBody>
          <a:bodyPr wrap="square">
            <a:spAutoFit/>
          </a:bodyPr>
          <a:lstStyle/>
          <a:p>
            <a:r>
              <a:rPr lang="en-US" sz="1600" dirty="0">
                <a:solidFill>
                  <a:schemeClr val="accent6">
                    <a:lumMod val="40000"/>
                    <a:lumOff val="60000"/>
                  </a:schemeClr>
                </a:solidFill>
              </a:rPr>
              <a:t>To enhance the efficacy of U-MSCs</a:t>
            </a:r>
          </a:p>
        </p:txBody>
      </p:sp>
      <p:sp>
        <p:nvSpPr>
          <p:cNvPr id="13" name="TextBox 12">
            <a:extLst>
              <a:ext uri="{FF2B5EF4-FFF2-40B4-BE49-F238E27FC236}">
                <a16:creationId xmlns:a16="http://schemas.microsoft.com/office/drawing/2014/main" id="{C18A6CC0-BE07-D406-1E1D-A26DA6B4FF57}"/>
              </a:ext>
            </a:extLst>
          </p:cNvPr>
          <p:cNvSpPr txBox="1"/>
          <p:nvPr/>
        </p:nvSpPr>
        <p:spPr>
          <a:xfrm>
            <a:off x="2505074" y="2961443"/>
            <a:ext cx="6943725" cy="461665"/>
          </a:xfrm>
          <a:prstGeom prst="rect">
            <a:avLst/>
          </a:prstGeom>
          <a:noFill/>
        </p:spPr>
        <p:txBody>
          <a:bodyPr wrap="square">
            <a:spAutoFit/>
          </a:bodyPr>
          <a:lstStyle/>
          <a:p>
            <a:r>
              <a:rPr lang="en-US" sz="2000" dirty="0">
                <a:solidFill>
                  <a:srgbClr val="2C567A"/>
                </a:solidFill>
              </a:rPr>
              <a:t>Established</a:t>
            </a:r>
            <a:r>
              <a:rPr lang="en-US" sz="2000" dirty="0"/>
              <a:t> </a:t>
            </a:r>
            <a:r>
              <a:rPr lang="en-US" sz="2400" dirty="0">
                <a:solidFill>
                  <a:srgbClr val="FF9900"/>
                </a:solidFill>
              </a:rPr>
              <a:t>Wnt3a-secreting U-MSCs </a:t>
            </a:r>
            <a:r>
              <a:rPr lang="en-US" sz="2000" dirty="0">
                <a:solidFill>
                  <a:srgbClr val="2C567A"/>
                </a:solidFill>
              </a:rPr>
              <a:t>by gene modification</a:t>
            </a:r>
          </a:p>
        </p:txBody>
      </p:sp>
      <p:sp>
        <p:nvSpPr>
          <p:cNvPr id="15" name="TextBox 14">
            <a:extLst>
              <a:ext uri="{FF2B5EF4-FFF2-40B4-BE49-F238E27FC236}">
                <a16:creationId xmlns:a16="http://schemas.microsoft.com/office/drawing/2014/main" id="{3B9095D8-6983-ECB0-5C44-DC238070997C}"/>
              </a:ext>
            </a:extLst>
          </p:cNvPr>
          <p:cNvSpPr txBox="1"/>
          <p:nvPr/>
        </p:nvSpPr>
        <p:spPr>
          <a:xfrm>
            <a:off x="381000" y="4628675"/>
            <a:ext cx="10982696" cy="1569660"/>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solidFill>
                  <a:srgbClr val="2C567A"/>
                </a:solidFill>
              </a:rPr>
              <a:t>U-MSCs are conveniently obtained because the umbilical cord is generally discarded.</a:t>
            </a:r>
          </a:p>
          <a:p>
            <a:pPr marL="342900" indent="-342900" algn="just">
              <a:buFont typeface="Wingdings" panose="05000000000000000000" pitchFamily="2" charset="2"/>
              <a:buChar char="Ø"/>
            </a:pPr>
            <a:r>
              <a:rPr lang="en-US" sz="2400" dirty="0">
                <a:solidFill>
                  <a:srgbClr val="2C567A"/>
                </a:solidFill>
              </a:rPr>
              <a:t>U-MSCs are obtained from </a:t>
            </a:r>
            <a:r>
              <a:rPr lang="en-US" sz="2400" dirty="0">
                <a:solidFill>
                  <a:srgbClr val="00B050"/>
                </a:solidFill>
              </a:rPr>
              <a:t>umbilical blood</a:t>
            </a:r>
            <a:r>
              <a:rPr lang="en-US" sz="2400" dirty="0">
                <a:solidFill>
                  <a:srgbClr val="2C567A"/>
                </a:solidFill>
              </a:rPr>
              <a:t>, </a:t>
            </a:r>
            <a:r>
              <a:rPr lang="en-US" sz="2400" dirty="0">
                <a:solidFill>
                  <a:srgbClr val="00B050"/>
                </a:solidFill>
              </a:rPr>
              <a:t>perivascular regions</a:t>
            </a:r>
            <a:r>
              <a:rPr lang="en-US" sz="2400" dirty="0">
                <a:solidFill>
                  <a:srgbClr val="2C567A"/>
                </a:solidFill>
              </a:rPr>
              <a:t>, and the </a:t>
            </a:r>
            <a:r>
              <a:rPr lang="en-US" sz="2400" dirty="0">
                <a:solidFill>
                  <a:srgbClr val="00B050"/>
                </a:solidFill>
              </a:rPr>
              <a:t>umbilical vein </a:t>
            </a:r>
            <a:r>
              <a:rPr lang="en-US" sz="2400" dirty="0" err="1">
                <a:solidFill>
                  <a:srgbClr val="00B050"/>
                </a:solidFill>
              </a:rPr>
              <a:t>subendothelium</a:t>
            </a:r>
            <a:r>
              <a:rPr lang="en-US" sz="2400" dirty="0">
                <a:solidFill>
                  <a:srgbClr val="2C567A"/>
                </a:solidFill>
              </a:rPr>
              <a:t> without ethical issues, and these cells are beneficial in the recovery of SCI via different mechanisms.</a:t>
            </a:r>
          </a:p>
        </p:txBody>
      </p:sp>
    </p:spTree>
    <p:extLst>
      <p:ext uri="{BB962C8B-B14F-4D97-AF65-F5344CB8AC3E}">
        <p14:creationId xmlns:p14="http://schemas.microsoft.com/office/powerpoint/2010/main" val="278757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15</a:t>
            </a:fld>
            <a:endParaRPr lang="en-US" dirty="0"/>
          </a:p>
        </p:txBody>
      </p:sp>
      <p:sp>
        <p:nvSpPr>
          <p:cNvPr id="25" name="TextBox 24">
            <a:extLst>
              <a:ext uri="{FF2B5EF4-FFF2-40B4-BE49-F238E27FC236}">
                <a16:creationId xmlns:a16="http://schemas.microsoft.com/office/drawing/2014/main" id="{88E1BD0A-B765-B5F8-9FBB-7E6AF9E0CA11}"/>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38" name="Rectangle: Rounded Corners 37">
            <a:extLst>
              <a:ext uri="{FF2B5EF4-FFF2-40B4-BE49-F238E27FC236}">
                <a16:creationId xmlns:a16="http://schemas.microsoft.com/office/drawing/2014/main" id="{0C641D35-0298-844F-53B7-2ADB15E31AE2}"/>
              </a:ext>
            </a:extLst>
          </p:cNvPr>
          <p:cNvSpPr/>
          <p:nvPr/>
        </p:nvSpPr>
        <p:spPr>
          <a:xfrm>
            <a:off x="381000" y="555039"/>
            <a:ext cx="4752975" cy="552450"/>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885E4E1-5C6C-0403-3BFF-80D53A1F69F9}"/>
              </a:ext>
            </a:extLst>
          </p:cNvPr>
          <p:cNvSpPr txBox="1"/>
          <p:nvPr/>
        </p:nvSpPr>
        <p:spPr>
          <a:xfrm>
            <a:off x="533400" y="600431"/>
            <a:ext cx="4533900" cy="461665"/>
          </a:xfrm>
          <a:prstGeom prst="rect">
            <a:avLst/>
          </a:prstGeom>
          <a:noFill/>
        </p:spPr>
        <p:txBody>
          <a:bodyPr wrap="square" rtlCol="0">
            <a:spAutoFit/>
          </a:bodyPr>
          <a:lstStyle/>
          <a:p>
            <a:r>
              <a:rPr lang="en-US" sz="2400" b="1" dirty="0">
                <a:solidFill>
                  <a:srgbClr val="2C567A"/>
                </a:solidFill>
              </a:rPr>
              <a:t>Adipose-derived MSCs (</a:t>
            </a:r>
            <a:r>
              <a:rPr lang="en-US" sz="2400" b="1" dirty="0">
                <a:solidFill>
                  <a:srgbClr val="FF9900"/>
                </a:solidFill>
                <a:effectLst>
                  <a:outerShdw blurRad="38100" dist="38100" dir="2700000" algn="tl">
                    <a:srgbClr val="000000">
                      <a:alpha val="43137"/>
                    </a:srgbClr>
                  </a:outerShdw>
                </a:effectLst>
              </a:rPr>
              <a:t>AD-MSCs</a:t>
            </a:r>
            <a:r>
              <a:rPr lang="en-US" sz="2400" b="1" dirty="0">
                <a:solidFill>
                  <a:srgbClr val="2C567A"/>
                </a:solidFill>
              </a:rPr>
              <a:t>)</a:t>
            </a:r>
          </a:p>
        </p:txBody>
      </p:sp>
      <p:pic>
        <p:nvPicPr>
          <p:cNvPr id="41" name="Picture Placeholder 40">
            <a:extLst>
              <a:ext uri="{FF2B5EF4-FFF2-40B4-BE49-F238E27FC236}">
                <a16:creationId xmlns:a16="http://schemas.microsoft.com/office/drawing/2014/main" id="{F0477666-934C-0988-73C6-9EDA9AA74127}"/>
              </a:ext>
            </a:extLst>
          </p:cNvPr>
          <p:cNvPicPr>
            <a:picLocks noGrp="1" noChangeAspect="1"/>
          </p:cNvPicPr>
          <p:nvPr>
            <p:ph type="pic" sz="quarter" idx="13"/>
          </p:nvPr>
        </p:nvPicPr>
        <p:blipFill>
          <a:blip r:embed="rId3"/>
          <a:srcRect l="6747" r="6747"/>
          <a:stretch>
            <a:fillRect/>
          </a:stretch>
        </p:blipFill>
        <p:spPr/>
      </p:pic>
      <p:sp>
        <p:nvSpPr>
          <p:cNvPr id="46" name="Rectangle 45">
            <a:extLst>
              <a:ext uri="{FF2B5EF4-FFF2-40B4-BE49-F238E27FC236}">
                <a16:creationId xmlns:a16="http://schemas.microsoft.com/office/drawing/2014/main" id="{1CA94818-F924-6ACC-6D3D-13184F45D9A3}"/>
              </a:ext>
            </a:extLst>
          </p:cNvPr>
          <p:cNvSpPr/>
          <p:nvPr/>
        </p:nvSpPr>
        <p:spPr>
          <a:xfrm>
            <a:off x="971549" y="2905155"/>
            <a:ext cx="188595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0D92132-8B38-46E1-2389-11409E7E90AE}"/>
              </a:ext>
            </a:extLst>
          </p:cNvPr>
          <p:cNvSpPr txBox="1"/>
          <p:nvPr/>
        </p:nvSpPr>
        <p:spPr>
          <a:xfrm>
            <a:off x="381000" y="2674322"/>
            <a:ext cx="6096000" cy="461665"/>
          </a:xfrm>
          <a:prstGeom prst="rect">
            <a:avLst/>
          </a:prstGeom>
          <a:noFill/>
        </p:spPr>
        <p:txBody>
          <a:bodyPr wrap="square">
            <a:spAutoFit/>
          </a:bodyPr>
          <a:lstStyle/>
          <a:p>
            <a:r>
              <a:rPr lang="en-US" sz="2400" b="1" dirty="0">
                <a:solidFill>
                  <a:srgbClr val="D60093"/>
                </a:solidFill>
              </a:rPr>
              <a:t>AD-MSCs</a:t>
            </a:r>
            <a:r>
              <a:rPr lang="en-US" sz="2400" dirty="0">
                <a:solidFill>
                  <a:srgbClr val="2C567A"/>
                </a:solidFill>
              </a:rPr>
              <a:t> and </a:t>
            </a:r>
            <a:r>
              <a:rPr lang="en-US" sz="2400" b="1" dirty="0">
                <a:solidFill>
                  <a:srgbClr val="D60093"/>
                </a:solidFill>
              </a:rPr>
              <a:t>BM-MSCS</a:t>
            </a:r>
            <a:r>
              <a:rPr lang="en-US" sz="2400" dirty="0">
                <a:solidFill>
                  <a:srgbClr val="2C567A"/>
                </a:solidFill>
              </a:rPr>
              <a:t> </a:t>
            </a:r>
            <a:endParaRPr lang="en-US" sz="2400" dirty="0"/>
          </a:p>
        </p:txBody>
      </p:sp>
      <p:sp>
        <p:nvSpPr>
          <p:cNvPr id="53" name="TextBox 52">
            <a:extLst>
              <a:ext uri="{FF2B5EF4-FFF2-40B4-BE49-F238E27FC236}">
                <a16:creationId xmlns:a16="http://schemas.microsoft.com/office/drawing/2014/main" id="{D6DB6469-2B4F-0048-0F66-F092222167FB}"/>
              </a:ext>
            </a:extLst>
          </p:cNvPr>
          <p:cNvSpPr txBox="1"/>
          <p:nvPr/>
        </p:nvSpPr>
        <p:spPr>
          <a:xfrm>
            <a:off x="171450" y="3146452"/>
            <a:ext cx="6096000" cy="1015663"/>
          </a:xfrm>
          <a:prstGeom prst="rect">
            <a:avLst/>
          </a:prstGeom>
          <a:noFill/>
        </p:spPr>
        <p:txBody>
          <a:bodyPr wrap="square">
            <a:spAutoFit/>
          </a:bodyPr>
          <a:lstStyle/>
          <a:p>
            <a:r>
              <a:rPr lang="en-US" dirty="0">
                <a:solidFill>
                  <a:schemeClr val="tx1">
                    <a:lumMod val="50000"/>
                    <a:lumOff val="50000"/>
                  </a:schemeClr>
                </a:solidFill>
              </a:rPr>
              <a:t>Similarities</a:t>
            </a:r>
            <a:r>
              <a:rPr lang="en-US" sz="2000" dirty="0">
                <a:solidFill>
                  <a:schemeClr val="tx1">
                    <a:lumMod val="50000"/>
                    <a:lumOff val="50000"/>
                  </a:schemeClr>
                </a:solidFill>
              </a:rPr>
              <a:t>:</a:t>
            </a:r>
          </a:p>
          <a:p>
            <a:pPr marL="285750" indent="-285750">
              <a:buFont typeface="Arial" panose="020B0604020202020204" pitchFamily="34" charset="0"/>
              <a:buChar char="•"/>
            </a:pPr>
            <a:r>
              <a:rPr lang="en-US" sz="2000" b="1" dirty="0">
                <a:solidFill>
                  <a:srgbClr val="2C567A"/>
                </a:solidFill>
              </a:rPr>
              <a:t>Morphology</a:t>
            </a:r>
          </a:p>
          <a:p>
            <a:pPr marL="285750" indent="-285750">
              <a:buFont typeface="Arial" panose="020B0604020202020204" pitchFamily="34" charset="0"/>
              <a:buChar char="•"/>
            </a:pPr>
            <a:r>
              <a:rPr lang="en-US" sz="2000" b="1" dirty="0">
                <a:solidFill>
                  <a:srgbClr val="2C567A"/>
                </a:solidFill>
              </a:rPr>
              <a:t>cell surface antigen expression </a:t>
            </a:r>
            <a:endParaRPr lang="en-US" sz="2000" b="1" dirty="0"/>
          </a:p>
        </p:txBody>
      </p:sp>
      <p:sp>
        <p:nvSpPr>
          <p:cNvPr id="55" name="TextBox 54">
            <a:extLst>
              <a:ext uri="{FF2B5EF4-FFF2-40B4-BE49-F238E27FC236}">
                <a16:creationId xmlns:a16="http://schemas.microsoft.com/office/drawing/2014/main" id="{5E52AAAC-6255-EBC8-3110-835B2F296A23}"/>
              </a:ext>
            </a:extLst>
          </p:cNvPr>
          <p:cNvSpPr txBox="1"/>
          <p:nvPr/>
        </p:nvSpPr>
        <p:spPr>
          <a:xfrm>
            <a:off x="171450" y="4266651"/>
            <a:ext cx="6096000" cy="1600438"/>
          </a:xfrm>
          <a:prstGeom prst="rect">
            <a:avLst/>
          </a:prstGeom>
          <a:noFill/>
        </p:spPr>
        <p:txBody>
          <a:bodyPr wrap="square">
            <a:spAutoFit/>
          </a:bodyPr>
          <a:lstStyle/>
          <a:p>
            <a:pPr algn="just"/>
            <a:r>
              <a:rPr lang="en-US" dirty="0">
                <a:solidFill>
                  <a:schemeClr val="tx1">
                    <a:lumMod val="50000"/>
                    <a:lumOff val="50000"/>
                  </a:schemeClr>
                </a:solidFill>
              </a:rPr>
              <a:t>Differences:</a:t>
            </a:r>
          </a:p>
          <a:p>
            <a:pPr marL="285750" indent="-285750" algn="just">
              <a:buFont typeface="Arial" panose="020B0604020202020204" pitchFamily="34" charset="0"/>
              <a:buChar char="•"/>
            </a:pPr>
            <a:r>
              <a:rPr lang="en-US" sz="2000" b="1" dirty="0">
                <a:solidFill>
                  <a:srgbClr val="2C567A"/>
                </a:solidFill>
              </a:rPr>
              <a:t>proliferation rates</a:t>
            </a:r>
          </a:p>
          <a:p>
            <a:pPr marL="285750" indent="-285750" algn="just">
              <a:buFont typeface="Arial" panose="020B0604020202020204" pitchFamily="34" charset="0"/>
              <a:buChar char="•"/>
            </a:pPr>
            <a:r>
              <a:rPr lang="en-US" sz="2000" b="1" dirty="0">
                <a:solidFill>
                  <a:srgbClr val="2C567A"/>
                </a:solidFill>
              </a:rPr>
              <a:t>multilineage capabilities</a:t>
            </a:r>
          </a:p>
          <a:p>
            <a:pPr marL="285750" indent="-285750" algn="just">
              <a:buFont typeface="Arial" panose="020B0604020202020204" pitchFamily="34" charset="0"/>
              <a:buChar char="•"/>
            </a:pPr>
            <a:r>
              <a:rPr lang="en-US" sz="2000" b="1" dirty="0">
                <a:solidFill>
                  <a:srgbClr val="2C567A"/>
                </a:solidFill>
              </a:rPr>
              <a:t>more somatic stem cells in </a:t>
            </a:r>
          </a:p>
          <a:p>
            <a:pPr marL="285750" indent="-285750" algn="just">
              <a:buFont typeface="Arial" panose="020B0604020202020204" pitchFamily="34" charset="0"/>
              <a:buChar char="•"/>
            </a:pPr>
            <a:r>
              <a:rPr lang="en-US" sz="2000" b="1" dirty="0">
                <a:solidFill>
                  <a:srgbClr val="2C567A"/>
                </a:solidFill>
              </a:rPr>
              <a:t>adipose tissue </a:t>
            </a:r>
          </a:p>
        </p:txBody>
      </p:sp>
      <p:sp>
        <p:nvSpPr>
          <p:cNvPr id="67" name="TextBox 66">
            <a:extLst>
              <a:ext uri="{FF2B5EF4-FFF2-40B4-BE49-F238E27FC236}">
                <a16:creationId xmlns:a16="http://schemas.microsoft.com/office/drawing/2014/main" id="{2C2961C3-DB8A-B09D-5E06-9CA9AE7BBFD0}"/>
              </a:ext>
            </a:extLst>
          </p:cNvPr>
          <p:cNvSpPr txBox="1"/>
          <p:nvPr/>
        </p:nvSpPr>
        <p:spPr>
          <a:xfrm>
            <a:off x="8551066" y="3036272"/>
            <a:ext cx="3640934" cy="2246769"/>
          </a:xfrm>
          <a:prstGeom prst="rect">
            <a:avLst/>
          </a:prstGeom>
          <a:noFill/>
        </p:spPr>
        <p:txBody>
          <a:bodyPr wrap="square">
            <a:spAutoFit/>
          </a:bodyPr>
          <a:lstStyle/>
          <a:p>
            <a:r>
              <a:rPr lang="en-US" sz="2400" dirty="0">
                <a:solidFill>
                  <a:srgbClr val="2C567A"/>
                </a:solidFill>
              </a:rPr>
              <a:t>therefore</a:t>
            </a:r>
            <a:r>
              <a:rPr lang="en-US" sz="2800" dirty="0">
                <a:solidFill>
                  <a:srgbClr val="2C567A"/>
                </a:solidFill>
              </a:rPr>
              <a:t>;</a:t>
            </a:r>
          </a:p>
          <a:p>
            <a:r>
              <a:rPr lang="en-US" sz="2800" b="1" dirty="0">
                <a:solidFill>
                  <a:srgbClr val="2C567A"/>
                </a:solidFill>
              </a:rPr>
              <a:t>AD-MSCs</a:t>
            </a:r>
            <a:r>
              <a:rPr lang="en-US" sz="2800" dirty="0">
                <a:solidFill>
                  <a:srgbClr val="2C567A"/>
                </a:solidFill>
              </a:rPr>
              <a:t> is </a:t>
            </a:r>
          </a:p>
          <a:p>
            <a:r>
              <a:rPr lang="en-US" sz="2800" dirty="0">
                <a:solidFill>
                  <a:srgbClr val="2C567A"/>
                </a:solidFill>
              </a:rPr>
              <a:t>a </a:t>
            </a:r>
            <a:r>
              <a:rPr lang="en-US" sz="2800" dirty="0">
                <a:solidFill>
                  <a:srgbClr val="00B050"/>
                </a:solidFill>
              </a:rPr>
              <a:t>good candidate </a:t>
            </a:r>
            <a:r>
              <a:rPr lang="en-US" sz="2800" dirty="0">
                <a:solidFill>
                  <a:srgbClr val="2C567A"/>
                </a:solidFill>
              </a:rPr>
              <a:t>for MSCs, </a:t>
            </a:r>
            <a:r>
              <a:rPr lang="en-US" sz="2400" dirty="0">
                <a:solidFill>
                  <a:srgbClr val="2C567A"/>
                </a:solidFill>
              </a:rPr>
              <a:t>especially with adipose tissue availability</a:t>
            </a:r>
            <a:r>
              <a:rPr lang="en-US" sz="2800" dirty="0">
                <a:solidFill>
                  <a:srgbClr val="2C567A"/>
                </a:solidFill>
              </a:rPr>
              <a:t>.</a:t>
            </a:r>
            <a:endParaRPr lang="en-US" sz="2800" dirty="0"/>
          </a:p>
        </p:txBody>
      </p:sp>
    </p:spTree>
    <p:extLst>
      <p:ext uri="{BB962C8B-B14F-4D97-AF65-F5344CB8AC3E}">
        <p14:creationId xmlns:p14="http://schemas.microsoft.com/office/powerpoint/2010/main" val="317059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205B16-C415-5DD8-15DA-29D4FC83FAE2}"/>
              </a:ext>
            </a:extLst>
          </p:cNvPr>
          <p:cNvSpPr>
            <a:spLocks noGrp="1"/>
          </p:cNvSpPr>
          <p:nvPr>
            <p:ph type="sldNum" sz="quarter" idx="12"/>
          </p:nvPr>
        </p:nvSpPr>
        <p:spPr/>
        <p:txBody>
          <a:bodyPr/>
          <a:lstStyle/>
          <a:p>
            <a:fld id="{9EC71654-96A5-4280-94F3-931C61A9F92C}" type="slidenum">
              <a:rPr lang="en-US" noProof="0" smtClean="0"/>
              <a:pPr/>
              <a:t>16</a:t>
            </a:fld>
            <a:endParaRPr lang="en-US" noProof="0" dirty="0"/>
          </a:p>
        </p:txBody>
      </p:sp>
      <p:sp>
        <p:nvSpPr>
          <p:cNvPr id="4" name="TextBox 3">
            <a:extLst>
              <a:ext uri="{FF2B5EF4-FFF2-40B4-BE49-F238E27FC236}">
                <a16:creationId xmlns:a16="http://schemas.microsoft.com/office/drawing/2014/main" id="{B30A9C3E-6D53-8F19-AB90-5E6B3CF23B9E}"/>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19" name="TextBox 18">
            <a:extLst>
              <a:ext uri="{FF2B5EF4-FFF2-40B4-BE49-F238E27FC236}">
                <a16:creationId xmlns:a16="http://schemas.microsoft.com/office/drawing/2014/main" id="{7BB0B881-42F1-5DFB-A674-4B1B35213DD9}"/>
              </a:ext>
            </a:extLst>
          </p:cNvPr>
          <p:cNvSpPr txBox="1"/>
          <p:nvPr/>
        </p:nvSpPr>
        <p:spPr>
          <a:xfrm>
            <a:off x="380998" y="1133657"/>
            <a:ext cx="11077944" cy="1938992"/>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2C567A"/>
                </a:solidFill>
              </a:rPr>
              <a:t>Intravenous administration of AD-MSCs </a:t>
            </a:r>
            <a:r>
              <a:rPr lang="en-US" sz="2400" dirty="0">
                <a:solidFill>
                  <a:srgbClr val="FF9900"/>
                </a:solidFill>
              </a:rPr>
              <a:t>activates angiogenesis</a:t>
            </a:r>
          </a:p>
          <a:p>
            <a:pPr marL="342900" indent="-342900">
              <a:buFont typeface="Arial" panose="020B0604020202020204" pitchFamily="34" charset="0"/>
              <a:buChar char="•"/>
            </a:pPr>
            <a:r>
              <a:rPr lang="en-US" sz="2400" dirty="0">
                <a:solidFill>
                  <a:srgbClr val="2C567A"/>
                </a:solidFill>
              </a:rPr>
              <a:t>upregulates </a:t>
            </a:r>
            <a:r>
              <a:rPr lang="en-US" sz="2400" dirty="0">
                <a:solidFill>
                  <a:srgbClr val="FF9900"/>
                </a:solidFill>
              </a:rPr>
              <a:t>ERK</a:t>
            </a:r>
            <a:r>
              <a:rPr lang="en-US" sz="2400" dirty="0">
                <a:solidFill>
                  <a:srgbClr val="2C567A"/>
                </a:solidFill>
              </a:rPr>
              <a:t> and </a:t>
            </a:r>
            <a:r>
              <a:rPr lang="en-US" sz="2400" dirty="0">
                <a:solidFill>
                  <a:srgbClr val="FF9900"/>
                </a:solidFill>
              </a:rPr>
              <a:t>Akt</a:t>
            </a:r>
            <a:r>
              <a:rPr lang="en-US" sz="2400" dirty="0">
                <a:solidFill>
                  <a:srgbClr val="2C567A"/>
                </a:solidFill>
              </a:rPr>
              <a:t>, which </a:t>
            </a:r>
            <a:r>
              <a:rPr lang="en-US" sz="2400" b="1" dirty="0">
                <a:solidFill>
                  <a:srgbClr val="2C567A"/>
                </a:solidFill>
              </a:rPr>
              <a:t>improves hindlimb motor function</a:t>
            </a:r>
            <a:r>
              <a:rPr lang="en-US" sz="2400" dirty="0">
                <a:solidFill>
                  <a:srgbClr val="2C567A"/>
                </a:solidFill>
              </a:rPr>
              <a:t>.</a:t>
            </a:r>
          </a:p>
          <a:p>
            <a:pPr marL="342900" indent="-342900">
              <a:buFont typeface="Arial" panose="020B0604020202020204" pitchFamily="34" charset="0"/>
              <a:buChar char="•"/>
            </a:pPr>
            <a:r>
              <a:rPr lang="en-US" sz="2400" b="1" dirty="0">
                <a:solidFill>
                  <a:srgbClr val="2C567A"/>
                </a:solidFill>
              </a:rPr>
              <a:t>promote cell survival </a:t>
            </a:r>
            <a:r>
              <a:rPr lang="en-US" sz="2400" dirty="0">
                <a:solidFill>
                  <a:srgbClr val="2C567A"/>
                </a:solidFill>
              </a:rPr>
              <a:t>and </a:t>
            </a:r>
            <a:r>
              <a:rPr lang="en-US" sz="2400" b="1" dirty="0">
                <a:solidFill>
                  <a:srgbClr val="2C567A"/>
                </a:solidFill>
              </a:rPr>
              <a:t>tissue repair </a:t>
            </a:r>
            <a:r>
              <a:rPr lang="en-US" sz="2400" dirty="0">
                <a:solidFill>
                  <a:srgbClr val="2C567A"/>
                </a:solidFill>
              </a:rPr>
              <a:t>by increasing the expression of</a:t>
            </a:r>
            <a:r>
              <a:rPr lang="en-US" sz="2400" dirty="0">
                <a:solidFill>
                  <a:srgbClr val="FF9900"/>
                </a:solidFill>
              </a:rPr>
              <a:t> beta3-tubulin</a:t>
            </a:r>
            <a:r>
              <a:rPr lang="en-US" sz="2400" dirty="0">
                <a:solidFill>
                  <a:srgbClr val="2C567A"/>
                </a:solidFill>
              </a:rPr>
              <a:t> ,</a:t>
            </a:r>
            <a:r>
              <a:rPr lang="en-US" sz="2400" dirty="0">
                <a:solidFill>
                  <a:srgbClr val="FF9900"/>
                </a:solidFill>
              </a:rPr>
              <a:t>BDNF</a:t>
            </a:r>
            <a:r>
              <a:rPr lang="en-US" sz="2400" dirty="0">
                <a:solidFill>
                  <a:srgbClr val="2C567A"/>
                </a:solidFill>
              </a:rPr>
              <a:t>, and </a:t>
            </a:r>
            <a:r>
              <a:rPr lang="en-US" sz="2400" dirty="0">
                <a:solidFill>
                  <a:srgbClr val="FF9900"/>
                </a:solidFill>
              </a:rPr>
              <a:t>ciliary neurotrophic factor </a:t>
            </a:r>
            <a:r>
              <a:rPr lang="en-US" sz="2400" dirty="0">
                <a:solidFill>
                  <a:srgbClr val="2C567A"/>
                </a:solidFill>
              </a:rPr>
              <a:t>(CNTF) </a:t>
            </a:r>
          </a:p>
          <a:p>
            <a:pPr marL="342900" indent="-342900">
              <a:buFont typeface="Arial" panose="020B0604020202020204" pitchFamily="34" charset="0"/>
              <a:buChar char="•"/>
            </a:pPr>
            <a:endParaRPr lang="en-US" sz="2400" dirty="0">
              <a:solidFill>
                <a:srgbClr val="2C567A"/>
              </a:solidFill>
            </a:endParaRPr>
          </a:p>
        </p:txBody>
      </p:sp>
      <p:sp>
        <p:nvSpPr>
          <p:cNvPr id="21" name="TextBox 20">
            <a:extLst>
              <a:ext uri="{FF2B5EF4-FFF2-40B4-BE49-F238E27FC236}">
                <a16:creationId xmlns:a16="http://schemas.microsoft.com/office/drawing/2014/main" id="{AFC50740-665A-494E-FF3D-5409487F6E27}"/>
              </a:ext>
            </a:extLst>
          </p:cNvPr>
          <p:cNvSpPr txBox="1"/>
          <p:nvPr/>
        </p:nvSpPr>
        <p:spPr>
          <a:xfrm>
            <a:off x="380998" y="3072649"/>
            <a:ext cx="10982696" cy="1200329"/>
          </a:xfrm>
          <a:prstGeom prst="rect">
            <a:avLst/>
          </a:prstGeom>
          <a:noFill/>
        </p:spPr>
        <p:txBody>
          <a:bodyPr wrap="square">
            <a:spAutoFit/>
          </a:bodyPr>
          <a:lstStyle/>
          <a:p>
            <a:pPr marL="285750" indent="-285750" algn="just">
              <a:buFont typeface="Wingdings" panose="05000000000000000000" pitchFamily="2" charset="2"/>
              <a:buChar char="Ø"/>
            </a:pPr>
            <a:r>
              <a:rPr lang="en-US" sz="2400" dirty="0">
                <a:solidFill>
                  <a:srgbClr val="2C567A"/>
                </a:solidFill>
              </a:rPr>
              <a:t>human adipose-derived stem cells transdifferentiate into neuron/motoneuron-like cells, which reduce the formation of cavities and suppress immune activity via the inhibition of astrocyte reactivation and secretion of anti-inflammatory factors</a:t>
            </a:r>
          </a:p>
        </p:txBody>
      </p:sp>
      <p:sp>
        <p:nvSpPr>
          <p:cNvPr id="25" name="TextBox 24">
            <a:extLst>
              <a:ext uri="{FF2B5EF4-FFF2-40B4-BE49-F238E27FC236}">
                <a16:creationId xmlns:a16="http://schemas.microsoft.com/office/drawing/2014/main" id="{1943CF1A-5F8E-F616-EEDE-7EA0A2F88210}"/>
              </a:ext>
            </a:extLst>
          </p:cNvPr>
          <p:cNvSpPr txBox="1"/>
          <p:nvPr/>
        </p:nvSpPr>
        <p:spPr>
          <a:xfrm>
            <a:off x="285750" y="4514783"/>
            <a:ext cx="11077944" cy="1938992"/>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solidFill>
                  <a:srgbClr val="2C567A"/>
                </a:solidFill>
              </a:rPr>
              <a:t>Although AD-MSCs transplantation has been investigated in animal SCI models, large longitudinal clinical trials using stem cells derived from adipose tissue are lacking. </a:t>
            </a:r>
          </a:p>
          <a:p>
            <a:pPr algn="just"/>
            <a:endParaRPr lang="en-US" sz="2400" dirty="0">
              <a:solidFill>
                <a:srgbClr val="2C567A"/>
              </a:solidFill>
            </a:endParaRPr>
          </a:p>
          <a:p>
            <a:pPr marL="342900" indent="-342900" algn="just">
              <a:buFont typeface="Wingdings" panose="05000000000000000000" pitchFamily="2" charset="2"/>
              <a:buChar char="Ø"/>
            </a:pPr>
            <a:r>
              <a:rPr lang="en-US" sz="2400" dirty="0">
                <a:solidFill>
                  <a:srgbClr val="2C567A"/>
                </a:solidFill>
              </a:rPr>
              <a:t>Early studies investigating the safety of intravenous AD-MSCs showed no tumorigenicity or other adverse side effects. </a:t>
            </a:r>
          </a:p>
        </p:txBody>
      </p:sp>
      <p:sp>
        <p:nvSpPr>
          <p:cNvPr id="27" name="TextBox 26">
            <a:extLst>
              <a:ext uri="{FF2B5EF4-FFF2-40B4-BE49-F238E27FC236}">
                <a16:creationId xmlns:a16="http://schemas.microsoft.com/office/drawing/2014/main" id="{F682F422-C157-CB09-3249-BBDA7CFC1ACC}"/>
              </a:ext>
            </a:extLst>
          </p:cNvPr>
          <p:cNvSpPr txBox="1"/>
          <p:nvPr/>
        </p:nvSpPr>
        <p:spPr>
          <a:xfrm>
            <a:off x="380998" y="368141"/>
            <a:ext cx="6248400" cy="523220"/>
          </a:xfrm>
          <a:prstGeom prst="rect">
            <a:avLst/>
          </a:prstGeom>
          <a:noFill/>
        </p:spPr>
        <p:txBody>
          <a:bodyPr wrap="square">
            <a:spAutoFit/>
          </a:bodyPr>
          <a:lstStyle/>
          <a:p>
            <a:r>
              <a:rPr lang="en-US" sz="2800" b="1" dirty="0">
                <a:solidFill>
                  <a:schemeClr val="accent6">
                    <a:lumMod val="60000"/>
                    <a:lumOff val="40000"/>
                  </a:schemeClr>
                </a:solidFill>
              </a:rPr>
              <a:t>Adipose-derived MSCs </a:t>
            </a:r>
            <a:r>
              <a:rPr lang="en-US" sz="2800" b="1" dirty="0">
                <a:solidFill>
                  <a:srgbClr val="2C567A"/>
                </a:solidFill>
              </a:rPr>
              <a:t>(</a:t>
            </a:r>
            <a:r>
              <a:rPr lang="en-US" sz="2800" b="1" dirty="0">
                <a:solidFill>
                  <a:schemeClr val="accent2">
                    <a:lumMod val="60000"/>
                    <a:lumOff val="40000"/>
                  </a:schemeClr>
                </a:solidFill>
              </a:rPr>
              <a:t>AD-MSCs</a:t>
            </a:r>
            <a:r>
              <a:rPr lang="en-US" sz="2800" b="1" dirty="0">
                <a:solidFill>
                  <a:srgbClr val="2C567A"/>
                </a:solidFill>
              </a:rPr>
              <a:t>) </a:t>
            </a:r>
            <a:r>
              <a:rPr lang="en-US" sz="2000" dirty="0">
                <a:solidFill>
                  <a:srgbClr val="0070C0"/>
                </a:solidFill>
              </a:rPr>
              <a:t>contd.</a:t>
            </a:r>
            <a:r>
              <a:rPr lang="en-US" sz="2800" b="1" dirty="0">
                <a:solidFill>
                  <a:srgbClr val="2C567A"/>
                </a:solidFill>
              </a:rPr>
              <a:t> </a:t>
            </a:r>
          </a:p>
        </p:txBody>
      </p:sp>
    </p:spTree>
    <p:extLst>
      <p:ext uri="{BB962C8B-B14F-4D97-AF65-F5344CB8AC3E}">
        <p14:creationId xmlns:p14="http://schemas.microsoft.com/office/powerpoint/2010/main" val="419607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A41168-BBCF-E9C9-A9E6-CC055DDF4D0F}"/>
              </a:ext>
            </a:extLst>
          </p:cNvPr>
          <p:cNvSpPr>
            <a:spLocks noGrp="1"/>
          </p:cNvSpPr>
          <p:nvPr>
            <p:ph type="sldNum" sz="quarter" idx="12"/>
          </p:nvPr>
        </p:nvSpPr>
        <p:spPr/>
        <p:txBody>
          <a:bodyPr/>
          <a:lstStyle/>
          <a:p>
            <a:fld id="{9EC71654-96A5-4280-94F3-931C61A9F92C}" type="slidenum">
              <a:rPr lang="en-US" noProof="0" smtClean="0"/>
              <a:pPr/>
              <a:t>17</a:t>
            </a:fld>
            <a:endParaRPr lang="en-US" noProof="0" dirty="0"/>
          </a:p>
        </p:txBody>
      </p:sp>
      <p:sp>
        <p:nvSpPr>
          <p:cNvPr id="4" name="TextBox 3">
            <a:extLst>
              <a:ext uri="{FF2B5EF4-FFF2-40B4-BE49-F238E27FC236}">
                <a16:creationId xmlns:a16="http://schemas.microsoft.com/office/drawing/2014/main" id="{F1D8BC7D-3D80-1246-F63E-97FBD779BD49}"/>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00621B3F-E64C-90B9-3646-1B5EFD796353}"/>
              </a:ext>
            </a:extLst>
          </p:cNvPr>
          <p:cNvSpPr txBox="1"/>
          <p:nvPr/>
        </p:nvSpPr>
        <p:spPr>
          <a:xfrm>
            <a:off x="289920" y="1374539"/>
            <a:ext cx="10982697" cy="1938992"/>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2C567A"/>
                </a:solidFill>
              </a:rPr>
              <a:t>They are pluripotent cells that are isolated from:</a:t>
            </a:r>
          </a:p>
          <a:p>
            <a:pPr marL="800100" lvl="1" indent="-342900" algn="just">
              <a:buFont typeface="Arial" panose="020B0604020202020204" pitchFamily="34" charset="0"/>
              <a:buChar char="•"/>
            </a:pPr>
            <a:r>
              <a:rPr lang="en-US" sz="2400" dirty="0">
                <a:solidFill>
                  <a:srgbClr val="FF9900"/>
                </a:solidFill>
              </a:rPr>
              <a:t>the</a:t>
            </a:r>
            <a:r>
              <a:rPr lang="en-US" sz="2400" dirty="0">
                <a:solidFill>
                  <a:srgbClr val="2C567A"/>
                </a:solidFill>
              </a:rPr>
              <a:t> </a:t>
            </a:r>
            <a:r>
              <a:rPr lang="en-US" sz="2400" dirty="0">
                <a:solidFill>
                  <a:srgbClr val="FF9900"/>
                </a:solidFill>
              </a:rPr>
              <a:t>subventricular region of the ventricles</a:t>
            </a:r>
          </a:p>
          <a:p>
            <a:pPr marL="800100" lvl="1" indent="-342900" algn="just">
              <a:buFont typeface="Arial" panose="020B0604020202020204" pitchFamily="34" charset="0"/>
              <a:buChar char="•"/>
            </a:pPr>
            <a:r>
              <a:rPr lang="en-US" sz="2400" dirty="0">
                <a:solidFill>
                  <a:srgbClr val="FF9900"/>
                </a:solidFill>
              </a:rPr>
              <a:t>hippocampus of the brain</a:t>
            </a:r>
          </a:p>
          <a:p>
            <a:pPr marL="800100" lvl="1" indent="-342900" algn="just">
              <a:buFont typeface="Arial" panose="020B0604020202020204" pitchFamily="34" charset="0"/>
              <a:buChar char="•"/>
            </a:pPr>
            <a:r>
              <a:rPr lang="en-US" sz="2400" dirty="0">
                <a:solidFill>
                  <a:srgbClr val="FF9900"/>
                </a:solidFill>
              </a:rPr>
              <a:t>the</a:t>
            </a:r>
            <a:r>
              <a:rPr lang="en-US" sz="2400" dirty="0">
                <a:solidFill>
                  <a:srgbClr val="2C567A"/>
                </a:solidFill>
              </a:rPr>
              <a:t> </a:t>
            </a:r>
            <a:r>
              <a:rPr lang="en-US" sz="2400" dirty="0">
                <a:solidFill>
                  <a:srgbClr val="FF9900"/>
                </a:solidFill>
              </a:rPr>
              <a:t>ependymal region of the central canal of the spinal cord</a:t>
            </a:r>
            <a:endParaRPr lang="en-US" sz="2400" dirty="0">
              <a:solidFill>
                <a:srgbClr val="2C567A"/>
              </a:solidFill>
            </a:endParaRPr>
          </a:p>
          <a:p>
            <a:pPr algn="just"/>
            <a:endParaRPr lang="en-US" sz="2400" dirty="0">
              <a:solidFill>
                <a:srgbClr val="2C567A"/>
              </a:solidFill>
            </a:endParaRPr>
          </a:p>
        </p:txBody>
      </p:sp>
      <p:sp>
        <p:nvSpPr>
          <p:cNvPr id="6" name="Rectangle: Rounded Corners 5">
            <a:extLst>
              <a:ext uri="{FF2B5EF4-FFF2-40B4-BE49-F238E27FC236}">
                <a16:creationId xmlns:a16="http://schemas.microsoft.com/office/drawing/2014/main" id="{C2BFC706-D39A-9905-8C93-CC221D1DE3ED}"/>
              </a:ext>
            </a:extLst>
          </p:cNvPr>
          <p:cNvSpPr/>
          <p:nvPr/>
        </p:nvSpPr>
        <p:spPr>
          <a:xfrm>
            <a:off x="381000" y="472957"/>
            <a:ext cx="2257425" cy="552450"/>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3AEDAC-8610-EE66-E0C8-BD99D01A3B3F}"/>
              </a:ext>
            </a:extLst>
          </p:cNvPr>
          <p:cNvSpPr txBox="1"/>
          <p:nvPr/>
        </p:nvSpPr>
        <p:spPr>
          <a:xfrm>
            <a:off x="490537" y="123825"/>
            <a:ext cx="4533900" cy="866071"/>
          </a:xfrm>
          <a:prstGeom prst="rect">
            <a:avLst/>
          </a:prstGeom>
          <a:noFill/>
        </p:spPr>
        <p:txBody>
          <a:bodyPr wrap="square" rtlCol="0">
            <a:spAutoFit/>
          </a:bodyPr>
          <a:lstStyle/>
          <a:p>
            <a:pPr>
              <a:lnSpc>
                <a:spcPct val="250000"/>
              </a:lnSpc>
            </a:pPr>
            <a:r>
              <a:rPr lang="en-US" sz="2400" b="1" dirty="0">
                <a:solidFill>
                  <a:srgbClr val="2C567A"/>
                </a:solidFill>
              </a:rPr>
              <a:t>NSCs and NPCs</a:t>
            </a:r>
          </a:p>
        </p:txBody>
      </p:sp>
      <p:pic>
        <p:nvPicPr>
          <p:cNvPr id="12" name="Picture 11">
            <a:extLst>
              <a:ext uri="{FF2B5EF4-FFF2-40B4-BE49-F238E27FC236}">
                <a16:creationId xmlns:a16="http://schemas.microsoft.com/office/drawing/2014/main" id="{302C6FA1-AAF6-1CEF-8554-65B3FF602B9F}"/>
              </a:ext>
            </a:extLst>
          </p:cNvPr>
          <p:cNvPicPr>
            <a:picLocks noChangeAspect="1"/>
          </p:cNvPicPr>
          <p:nvPr/>
        </p:nvPicPr>
        <p:blipFill>
          <a:blip r:embed="rId2"/>
          <a:stretch>
            <a:fillRect/>
          </a:stretch>
        </p:blipFill>
        <p:spPr>
          <a:xfrm>
            <a:off x="3936926" y="3632619"/>
            <a:ext cx="4171938" cy="3109021"/>
          </a:xfrm>
          <a:prstGeom prst="rect">
            <a:avLst/>
          </a:prstGeom>
        </p:spPr>
      </p:pic>
      <p:pic>
        <p:nvPicPr>
          <p:cNvPr id="16" name="Picture 15">
            <a:extLst>
              <a:ext uri="{FF2B5EF4-FFF2-40B4-BE49-F238E27FC236}">
                <a16:creationId xmlns:a16="http://schemas.microsoft.com/office/drawing/2014/main" id="{4697FB45-22C7-FCCB-62E3-6F7A866CFA83}"/>
              </a:ext>
            </a:extLst>
          </p:cNvPr>
          <p:cNvPicPr>
            <a:picLocks noChangeAspect="1"/>
          </p:cNvPicPr>
          <p:nvPr/>
        </p:nvPicPr>
        <p:blipFill>
          <a:blip r:embed="rId3"/>
          <a:stretch>
            <a:fillRect/>
          </a:stretch>
        </p:blipFill>
        <p:spPr>
          <a:xfrm>
            <a:off x="74736" y="3772365"/>
            <a:ext cx="3949079" cy="2961810"/>
          </a:xfrm>
          <a:prstGeom prst="rect">
            <a:avLst/>
          </a:prstGeom>
        </p:spPr>
      </p:pic>
      <p:sp>
        <p:nvSpPr>
          <p:cNvPr id="17" name="Oval 16">
            <a:extLst>
              <a:ext uri="{FF2B5EF4-FFF2-40B4-BE49-F238E27FC236}">
                <a16:creationId xmlns:a16="http://schemas.microsoft.com/office/drawing/2014/main" id="{F040AFF1-6CC5-A0A2-3A7E-CA5259AFF560}"/>
              </a:ext>
            </a:extLst>
          </p:cNvPr>
          <p:cNvSpPr/>
          <p:nvPr/>
        </p:nvSpPr>
        <p:spPr>
          <a:xfrm>
            <a:off x="5548889" y="4864547"/>
            <a:ext cx="1034901" cy="77744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A76ADCD-F0BD-618E-0EFD-2D3D19C05864}"/>
              </a:ext>
            </a:extLst>
          </p:cNvPr>
          <p:cNvPicPr>
            <a:picLocks noChangeAspect="1"/>
          </p:cNvPicPr>
          <p:nvPr/>
        </p:nvPicPr>
        <p:blipFill rotWithShape="1">
          <a:blip r:embed="rId4"/>
          <a:srcRect l="2083" t="11666" r="5939" b="9723"/>
          <a:stretch/>
        </p:blipFill>
        <p:spPr>
          <a:xfrm>
            <a:off x="8090972" y="3923646"/>
            <a:ext cx="3818937" cy="2447926"/>
          </a:xfrm>
          <a:prstGeom prst="rect">
            <a:avLst/>
          </a:prstGeom>
        </p:spPr>
      </p:pic>
      <p:sp>
        <p:nvSpPr>
          <p:cNvPr id="20" name="TextBox 19">
            <a:extLst>
              <a:ext uri="{FF2B5EF4-FFF2-40B4-BE49-F238E27FC236}">
                <a16:creationId xmlns:a16="http://schemas.microsoft.com/office/drawing/2014/main" id="{FDE177E4-CF8D-2232-1285-4ED08EDFE553}"/>
              </a:ext>
            </a:extLst>
          </p:cNvPr>
          <p:cNvSpPr txBox="1"/>
          <p:nvPr/>
        </p:nvSpPr>
        <p:spPr>
          <a:xfrm>
            <a:off x="2970717" y="6415088"/>
            <a:ext cx="1152525"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2706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05E47C-C8F8-DAF6-457C-0B1BF1DE6A6D}"/>
              </a:ext>
            </a:extLst>
          </p:cNvPr>
          <p:cNvSpPr>
            <a:spLocks noGrp="1"/>
          </p:cNvSpPr>
          <p:nvPr>
            <p:ph type="sldNum" sz="quarter" idx="12"/>
          </p:nvPr>
        </p:nvSpPr>
        <p:spPr/>
        <p:txBody>
          <a:bodyPr/>
          <a:lstStyle/>
          <a:p>
            <a:fld id="{9EC71654-96A5-4280-94F3-931C61A9F92C}" type="slidenum">
              <a:rPr lang="en-US" noProof="0" smtClean="0"/>
              <a:pPr/>
              <a:t>18</a:t>
            </a:fld>
            <a:endParaRPr lang="en-US" noProof="0" dirty="0"/>
          </a:p>
        </p:txBody>
      </p:sp>
      <p:sp>
        <p:nvSpPr>
          <p:cNvPr id="4" name="TextBox 3">
            <a:extLst>
              <a:ext uri="{FF2B5EF4-FFF2-40B4-BE49-F238E27FC236}">
                <a16:creationId xmlns:a16="http://schemas.microsoft.com/office/drawing/2014/main" id="{CC4836F8-26AC-CB76-F599-6743F8CE46F5}"/>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2A8859CF-4AA5-B027-A5E5-9283A2AFDECA}"/>
              </a:ext>
            </a:extLst>
          </p:cNvPr>
          <p:cNvSpPr txBox="1"/>
          <p:nvPr/>
        </p:nvSpPr>
        <p:spPr>
          <a:xfrm>
            <a:off x="457200" y="3422918"/>
            <a:ext cx="11077946" cy="1938992"/>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2C567A"/>
                </a:solidFill>
              </a:rPr>
              <a:t>NPC transplantation increased the expression of </a:t>
            </a:r>
            <a:r>
              <a:rPr lang="en-US" sz="2400" dirty="0">
                <a:solidFill>
                  <a:srgbClr val="FF9900"/>
                </a:solidFill>
              </a:rPr>
              <a:t>NGF</a:t>
            </a:r>
            <a:r>
              <a:rPr lang="en-US" sz="2400" dirty="0">
                <a:solidFill>
                  <a:srgbClr val="2C567A"/>
                </a:solidFill>
              </a:rPr>
              <a:t>, </a:t>
            </a:r>
            <a:r>
              <a:rPr lang="en-US" sz="2400" dirty="0">
                <a:solidFill>
                  <a:srgbClr val="FF9900"/>
                </a:solidFill>
              </a:rPr>
              <a:t>CNTF</a:t>
            </a:r>
            <a:r>
              <a:rPr lang="en-US" sz="2400" dirty="0">
                <a:solidFill>
                  <a:srgbClr val="2C567A"/>
                </a:solidFill>
              </a:rPr>
              <a:t>, </a:t>
            </a:r>
            <a:r>
              <a:rPr lang="en-US" sz="2400" dirty="0">
                <a:solidFill>
                  <a:srgbClr val="FF9900"/>
                </a:solidFill>
              </a:rPr>
              <a:t>BDNF</a:t>
            </a:r>
            <a:r>
              <a:rPr lang="en-US" sz="2400" dirty="0">
                <a:solidFill>
                  <a:srgbClr val="2C567A"/>
                </a:solidFill>
              </a:rPr>
              <a:t>, </a:t>
            </a:r>
            <a:r>
              <a:rPr lang="en-US" sz="2400" dirty="0">
                <a:solidFill>
                  <a:srgbClr val="FF9900"/>
                </a:solidFill>
              </a:rPr>
              <a:t>IGF-1</a:t>
            </a:r>
            <a:r>
              <a:rPr lang="en-US" sz="2400" dirty="0">
                <a:solidFill>
                  <a:srgbClr val="2C567A"/>
                </a:solidFill>
              </a:rPr>
              <a:t>, and </a:t>
            </a:r>
            <a:r>
              <a:rPr lang="en-US" sz="2400" dirty="0">
                <a:solidFill>
                  <a:srgbClr val="FF9900"/>
                </a:solidFill>
              </a:rPr>
              <a:t>GDNF</a:t>
            </a:r>
            <a:r>
              <a:rPr lang="en-US" sz="2400" dirty="0">
                <a:solidFill>
                  <a:srgbClr val="2C567A"/>
                </a:solidFill>
              </a:rPr>
              <a:t>, which are beneficial for SCI recovery.</a:t>
            </a:r>
          </a:p>
          <a:p>
            <a:pPr algn="just"/>
            <a:endParaRPr lang="fa-IR" sz="2400" dirty="0">
              <a:solidFill>
                <a:srgbClr val="2C567A"/>
              </a:solidFill>
            </a:endParaRPr>
          </a:p>
          <a:p>
            <a:pPr marL="285750" indent="-285750" algn="just">
              <a:buFont typeface="Arial" panose="020B0604020202020204" pitchFamily="34" charset="0"/>
              <a:buChar char="•"/>
            </a:pPr>
            <a:r>
              <a:rPr lang="en-US" sz="2400" dirty="0">
                <a:solidFill>
                  <a:srgbClr val="2C567A"/>
                </a:solidFill>
              </a:rPr>
              <a:t>NPCs also modulate the </a:t>
            </a:r>
            <a:r>
              <a:rPr lang="en-US" sz="2400" dirty="0">
                <a:solidFill>
                  <a:srgbClr val="FF9900"/>
                </a:solidFill>
              </a:rPr>
              <a:t>inflammatory response</a:t>
            </a:r>
            <a:r>
              <a:rPr lang="en-US" sz="2400" dirty="0">
                <a:solidFill>
                  <a:srgbClr val="2C567A"/>
                </a:solidFill>
              </a:rPr>
              <a:t> via </a:t>
            </a:r>
            <a:r>
              <a:rPr lang="en-US" sz="2400" u="sng" dirty="0">
                <a:solidFill>
                  <a:srgbClr val="2C567A"/>
                </a:solidFill>
              </a:rPr>
              <a:t>inhibition of the secretion </a:t>
            </a:r>
            <a:r>
              <a:rPr lang="en-US" sz="2400" dirty="0">
                <a:solidFill>
                  <a:srgbClr val="2C567A"/>
                </a:solidFill>
              </a:rPr>
              <a:t>of </a:t>
            </a:r>
            <a:r>
              <a:rPr lang="en-US" sz="2400" b="1" dirty="0">
                <a:solidFill>
                  <a:srgbClr val="2C567A"/>
                </a:solidFill>
              </a:rPr>
              <a:t>reactive macrophages </a:t>
            </a:r>
            <a:r>
              <a:rPr lang="en-US" sz="2400" dirty="0">
                <a:solidFill>
                  <a:srgbClr val="2C567A"/>
                </a:solidFill>
              </a:rPr>
              <a:t>and </a:t>
            </a:r>
            <a:r>
              <a:rPr lang="en-US" sz="2400" b="1" dirty="0">
                <a:solidFill>
                  <a:srgbClr val="2C567A"/>
                </a:solidFill>
              </a:rPr>
              <a:t>T cells </a:t>
            </a:r>
            <a:r>
              <a:rPr lang="en-US" sz="2400" dirty="0">
                <a:solidFill>
                  <a:srgbClr val="2C567A"/>
                </a:solidFill>
              </a:rPr>
              <a:t>and </a:t>
            </a:r>
            <a:r>
              <a:rPr lang="en-US" sz="2400" b="1" dirty="0">
                <a:solidFill>
                  <a:srgbClr val="2C567A"/>
                </a:solidFill>
              </a:rPr>
              <a:t>neuroprotective cytokines</a:t>
            </a:r>
            <a:r>
              <a:rPr lang="en-US" sz="2400" dirty="0">
                <a:solidFill>
                  <a:srgbClr val="2C567A"/>
                </a:solidFill>
              </a:rPr>
              <a:t>.</a:t>
            </a:r>
          </a:p>
        </p:txBody>
      </p:sp>
      <p:sp>
        <p:nvSpPr>
          <p:cNvPr id="11" name="TextBox 10">
            <a:extLst>
              <a:ext uri="{FF2B5EF4-FFF2-40B4-BE49-F238E27FC236}">
                <a16:creationId xmlns:a16="http://schemas.microsoft.com/office/drawing/2014/main" id="{EE6AB9EB-2F88-C240-63B7-53BA6AC90E69}"/>
              </a:ext>
            </a:extLst>
          </p:cNvPr>
          <p:cNvSpPr txBox="1"/>
          <p:nvPr/>
        </p:nvSpPr>
        <p:spPr>
          <a:xfrm>
            <a:off x="457200" y="678686"/>
            <a:ext cx="10906496" cy="2369880"/>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2C567A"/>
                </a:solidFill>
              </a:rPr>
              <a:t>These cells are capable of </a:t>
            </a:r>
            <a:r>
              <a:rPr lang="en-US" sz="2400" u="sng" dirty="0">
                <a:solidFill>
                  <a:srgbClr val="2C567A"/>
                </a:solidFill>
              </a:rPr>
              <a:t>differentiating into specific neuronal or glial cells</a:t>
            </a:r>
            <a:r>
              <a:rPr lang="en-US" sz="2400" dirty="0">
                <a:solidFill>
                  <a:srgbClr val="2C567A"/>
                </a:solidFill>
              </a:rPr>
              <a:t>, </a:t>
            </a:r>
            <a:r>
              <a:rPr lang="en-US" sz="2400" u="sng" dirty="0">
                <a:solidFill>
                  <a:srgbClr val="2C567A"/>
                </a:solidFill>
              </a:rPr>
              <a:t>enhancing remyelination</a:t>
            </a:r>
            <a:r>
              <a:rPr lang="en-US" sz="2400" dirty="0">
                <a:solidFill>
                  <a:srgbClr val="2C567A"/>
                </a:solidFill>
              </a:rPr>
              <a:t> and </a:t>
            </a:r>
            <a:r>
              <a:rPr lang="en-US" sz="2400" u="sng" dirty="0">
                <a:solidFill>
                  <a:srgbClr val="2C567A"/>
                </a:solidFill>
              </a:rPr>
              <a:t>providing nutritional support</a:t>
            </a:r>
            <a:r>
              <a:rPr lang="en-US" sz="2400" dirty="0">
                <a:solidFill>
                  <a:srgbClr val="2C567A"/>
                </a:solidFill>
              </a:rPr>
              <a:t>, which makes them suitable for cell transplantation therapy. </a:t>
            </a:r>
          </a:p>
          <a:p>
            <a:pPr algn="just"/>
            <a:endParaRPr lang="en-US" sz="2400" dirty="0">
              <a:solidFill>
                <a:srgbClr val="2C567A"/>
              </a:solidFill>
            </a:endParaRPr>
          </a:p>
          <a:p>
            <a:pPr marL="342900" indent="-342900" algn="just">
              <a:buFont typeface="Arial" panose="020B0604020202020204" pitchFamily="34" charset="0"/>
              <a:buChar char="•"/>
            </a:pPr>
            <a:r>
              <a:rPr lang="en-US" sz="2400" dirty="0">
                <a:solidFill>
                  <a:srgbClr val="2C567A"/>
                </a:solidFill>
              </a:rPr>
              <a:t>NPCs primarily differentiate into </a:t>
            </a:r>
            <a:r>
              <a:rPr lang="en-US" sz="2400" b="1" dirty="0">
                <a:solidFill>
                  <a:srgbClr val="2C567A"/>
                </a:solidFill>
              </a:rPr>
              <a:t>oligodendrocytes</a:t>
            </a:r>
            <a:r>
              <a:rPr lang="en-US" sz="2400" dirty="0">
                <a:solidFill>
                  <a:srgbClr val="2C567A"/>
                </a:solidFill>
              </a:rPr>
              <a:t>, </a:t>
            </a:r>
            <a:r>
              <a:rPr lang="en-US" sz="2400" b="1" dirty="0">
                <a:solidFill>
                  <a:srgbClr val="2C567A"/>
                </a:solidFill>
              </a:rPr>
              <a:t>increase myelination</a:t>
            </a:r>
            <a:r>
              <a:rPr lang="en-US" sz="2400" dirty="0">
                <a:solidFill>
                  <a:srgbClr val="2C567A"/>
                </a:solidFill>
              </a:rPr>
              <a:t>, and </a:t>
            </a:r>
            <a:r>
              <a:rPr lang="en-US" sz="2400" b="1" dirty="0">
                <a:solidFill>
                  <a:srgbClr val="2C567A"/>
                </a:solidFill>
              </a:rPr>
              <a:t>improve hindlimb function</a:t>
            </a:r>
            <a:r>
              <a:rPr lang="en-US" sz="2800" dirty="0">
                <a:solidFill>
                  <a:srgbClr val="2C567A"/>
                </a:solidFill>
              </a:rPr>
              <a:t>.</a:t>
            </a:r>
          </a:p>
        </p:txBody>
      </p:sp>
    </p:spTree>
    <p:extLst>
      <p:ext uri="{BB962C8B-B14F-4D97-AF65-F5344CB8AC3E}">
        <p14:creationId xmlns:p14="http://schemas.microsoft.com/office/powerpoint/2010/main" val="418625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05FEE7-1FC2-AC8B-6992-104541525E2C}"/>
              </a:ext>
            </a:extLst>
          </p:cNvPr>
          <p:cNvSpPr>
            <a:spLocks noGrp="1"/>
          </p:cNvSpPr>
          <p:nvPr>
            <p:ph type="sldNum" sz="quarter" idx="12"/>
          </p:nvPr>
        </p:nvSpPr>
        <p:spPr/>
        <p:txBody>
          <a:bodyPr/>
          <a:lstStyle/>
          <a:p>
            <a:fld id="{9EC71654-96A5-4280-94F3-931C61A9F92C}" type="slidenum">
              <a:rPr lang="en-US" noProof="0" smtClean="0"/>
              <a:pPr/>
              <a:t>19</a:t>
            </a:fld>
            <a:endParaRPr lang="en-US" noProof="0" dirty="0"/>
          </a:p>
        </p:txBody>
      </p:sp>
      <p:sp>
        <p:nvSpPr>
          <p:cNvPr id="4" name="TextBox 3">
            <a:extLst>
              <a:ext uri="{FF2B5EF4-FFF2-40B4-BE49-F238E27FC236}">
                <a16:creationId xmlns:a16="http://schemas.microsoft.com/office/drawing/2014/main" id="{5FDAEA1B-AFDF-4224-59FB-53ECC6FBEE5B}"/>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272E102B-4803-3120-E907-0E3CC1149983}"/>
              </a:ext>
            </a:extLst>
          </p:cNvPr>
          <p:cNvSpPr txBox="1"/>
          <p:nvPr/>
        </p:nvSpPr>
        <p:spPr>
          <a:xfrm>
            <a:off x="381000" y="671878"/>
            <a:ext cx="11077945" cy="5693866"/>
          </a:xfrm>
          <a:prstGeom prst="rect">
            <a:avLst/>
          </a:prstGeom>
          <a:noFill/>
        </p:spPr>
        <p:txBody>
          <a:bodyPr wrap="square">
            <a:spAutoFit/>
          </a:bodyPr>
          <a:lstStyle/>
          <a:p>
            <a:pPr algn="just"/>
            <a:endParaRPr lang="fa-IR" sz="2800" dirty="0">
              <a:solidFill>
                <a:srgbClr val="2C567A"/>
              </a:solidFill>
            </a:endParaRPr>
          </a:p>
          <a:p>
            <a:pPr marL="342900" indent="-342900" algn="just">
              <a:buFont typeface="Arial" panose="020B0604020202020204" pitchFamily="34" charset="0"/>
              <a:buChar char="•"/>
            </a:pPr>
            <a:r>
              <a:rPr lang="en-US" sz="2800" dirty="0">
                <a:solidFill>
                  <a:srgbClr val="2C567A"/>
                </a:solidFill>
              </a:rPr>
              <a:t>Transplantation of </a:t>
            </a:r>
            <a:r>
              <a:rPr lang="en-US" sz="2800" b="1" dirty="0">
                <a:solidFill>
                  <a:srgbClr val="2C567A"/>
                </a:solidFill>
              </a:rPr>
              <a:t>recombinant NSCs with VEGF: </a:t>
            </a:r>
          </a:p>
          <a:p>
            <a:pPr lvl="1" algn="just"/>
            <a:r>
              <a:rPr lang="en-US" sz="2800" dirty="0">
                <a:solidFill>
                  <a:srgbClr val="2C567A"/>
                </a:solidFill>
              </a:rPr>
              <a:t>   transient receptor potential vanilloid (TRPV1)</a:t>
            </a:r>
          </a:p>
          <a:p>
            <a:pPr lvl="1" algn="just"/>
            <a:r>
              <a:rPr lang="fa-IR" sz="2800" dirty="0">
                <a:solidFill>
                  <a:srgbClr val="2C567A"/>
                </a:solidFill>
              </a:rPr>
              <a:t>   </a:t>
            </a:r>
            <a:r>
              <a:rPr lang="en-US" sz="2800" dirty="0">
                <a:solidFill>
                  <a:srgbClr val="2C567A"/>
                </a:solidFill>
              </a:rPr>
              <a:t>promoted neuronal recovery</a:t>
            </a:r>
          </a:p>
          <a:p>
            <a:pPr lvl="1" algn="just"/>
            <a:r>
              <a:rPr lang="en-US" sz="2800" dirty="0">
                <a:solidFill>
                  <a:srgbClr val="2C567A"/>
                </a:solidFill>
              </a:rPr>
              <a:t>   the release of neurotrophic factors</a:t>
            </a:r>
            <a:endParaRPr lang="fa-IR" sz="2800" dirty="0">
              <a:solidFill>
                <a:srgbClr val="2C567A"/>
              </a:solidFill>
            </a:endParaRPr>
          </a:p>
          <a:p>
            <a:pPr algn="just"/>
            <a:endParaRPr lang="fa-IR" sz="2800" dirty="0">
              <a:solidFill>
                <a:srgbClr val="2C567A"/>
              </a:solidFill>
            </a:endParaRPr>
          </a:p>
          <a:p>
            <a:pPr marL="342900" indent="-342900" algn="just">
              <a:buFont typeface="Arial" panose="020B0604020202020204" pitchFamily="34" charset="0"/>
              <a:buChar char="•"/>
            </a:pPr>
            <a:r>
              <a:rPr lang="en-US" sz="2800" dirty="0">
                <a:solidFill>
                  <a:srgbClr val="2C567A"/>
                </a:solidFill>
              </a:rPr>
              <a:t>NSCs with high expression of </a:t>
            </a:r>
            <a:r>
              <a:rPr lang="en-US" sz="2800" dirty="0">
                <a:solidFill>
                  <a:srgbClr val="FF9900"/>
                </a:solidFill>
              </a:rPr>
              <a:t>E-cadherin</a:t>
            </a:r>
            <a:r>
              <a:rPr lang="fa-IR" sz="2800" dirty="0">
                <a:solidFill>
                  <a:srgbClr val="2C567A"/>
                </a:solidFill>
              </a:rPr>
              <a:t>:</a:t>
            </a:r>
          </a:p>
          <a:p>
            <a:pPr marL="800100" lvl="1" indent="-342900" algn="just">
              <a:buFont typeface="Wingdings" panose="05000000000000000000" pitchFamily="2" charset="2"/>
              <a:buChar char="ü"/>
            </a:pPr>
            <a:r>
              <a:rPr lang="en-US" sz="2800" dirty="0">
                <a:solidFill>
                  <a:schemeClr val="accent3">
                    <a:lumMod val="50000"/>
                    <a:lumOff val="50000"/>
                  </a:schemeClr>
                </a:solidFill>
              </a:rPr>
              <a:t>increased the survival of NSCs</a:t>
            </a:r>
            <a:endParaRPr lang="fa-IR" sz="2800" dirty="0">
              <a:solidFill>
                <a:schemeClr val="accent3">
                  <a:lumMod val="50000"/>
                  <a:lumOff val="50000"/>
                </a:schemeClr>
              </a:solidFill>
            </a:endParaRPr>
          </a:p>
          <a:p>
            <a:pPr marL="800100" lvl="1" indent="-342900" algn="just">
              <a:buFont typeface="Wingdings" panose="05000000000000000000" pitchFamily="2" charset="2"/>
              <a:buChar char="ü"/>
            </a:pPr>
            <a:r>
              <a:rPr lang="en-US" sz="2800" dirty="0">
                <a:solidFill>
                  <a:schemeClr val="accent3">
                    <a:lumMod val="50000"/>
                    <a:lumOff val="50000"/>
                  </a:schemeClr>
                </a:solidFill>
              </a:rPr>
              <a:t>decreased the release of inflammatory factors</a:t>
            </a:r>
            <a:endParaRPr lang="fa-IR" sz="2800" dirty="0">
              <a:solidFill>
                <a:schemeClr val="accent3">
                  <a:lumMod val="50000"/>
                  <a:lumOff val="50000"/>
                </a:schemeClr>
              </a:solidFill>
            </a:endParaRPr>
          </a:p>
          <a:p>
            <a:pPr marL="800100" lvl="1" indent="-342900" algn="just">
              <a:buFont typeface="Wingdings" panose="05000000000000000000" pitchFamily="2" charset="2"/>
              <a:buChar char="ü"/>
            </a:pPr>
            <a:r>
              <a:rPr lang="en-US" sz="2800" dirty="0">
                <a:solidFill>
                  <a:schemeClr val="accent3">
                    <a:lumMod val="50000"/>
                    <a:lumOff val="50000"/>
                  </a:schemeClr>
                </a:solidFill>
              </a:rPr>
              <a:t>promoted functional recovery</a:t>
            </a:r>
          </a:p>
          <a:p>
            <a:pPr algn="just"/>
            <a:endParaRPr lang="fa-IR" sz="2800" dirty="0">
              <a:solidFill>
                <a:srgbClr val="2C567A"/>
              </a:solidFill>
            </a:endParaRPr>
          </a:p>
          <a:p>
            <a:pPr marL="342900" indent="-342900" algn="just">
              <a:buFont typeface="Arial" panose="020B0604020202020204" pitchFamily="34" charset="0"/>
              <a:buChar char="•"/>
            </a:pPr>
            <a:r>
              <a:rPr lang="en-US" sz="2800" dirty="0">
                <a:solidFill>
                  <a:srgbClr val="2C567A"/>
                </a:solidFill>
              </a:rPr>
              <a:t>Overexpression of the antiapoptotic gene </a:t>
            </a:r>
            <a:r>
              <a:rPr lang="en-US" sz="2800" dirty="0">
                <a:solidFill>
                  <a:srgbClr val="FF9900"/>
                </a:solidFill>
              </a:rPr>
              <a:t>Bcl-XL105</a:t>
            </a:r>
            <a:r>
              <a:rPr lang="fa-IR" sz="2800" dirty="0">
                <a:solidFill>
                  <a:srgbClr val="FF9900"/>
                </a:solidFill>
              </a:rPr>
              <a:t> </a:t>
            </a:r>
            <a:r>
              <a:rPr lang="en-US" sz="2800" dirty="0">
                <a:solidFill>
                  <a:srgbClr val="2C567A"/>
                </a:solidFill>
              </a:rPr>
              <a:t>also achieved better recovery.</a:t>
            </a:r>
          </a:p>
        </p:txBody>
      </p:sp>
      <p:sp>
        <p:nvSpPr>
          <p:cNvPr id="6" name="TextBox 5">
            <a:extLst>
              <a:ext uri="{FF2B5EF4-FFF2-40B4-BE49-F238E27FC236}">
                <a16:creationId xmlns:a16="http://schemas.microsoft.com/office/drawing/2014/main" id="{AAD5FF1F-F3D0-8C14-CBD5-2BFC703964F3}"/>
              </a:ext>
            </a:extLst>
          </p:cNvPr>
          <p:cNvSpPr txBox="1"/>
          <p:nvPr/>
        </p:nvSpPr>
        <p:spPr>
          <a:xfrm>
            <a:off x="381000" y="356847"/>
            <a:ext cx="6248400" cy="584775"/>
          </a:xfrm>
          <a:prstGeom prst="rect">
            <a:avLst/>
          </a:prstGeom>
          <a:noFill/>
        </p:spPr>
        <p:txBody>
          <a:bodyPr wrap="square">
            <a:spAutoFit/>
          </a:bodyPr>
          <a:lstStyle/>
          <a:p>
            <a:pPr algn="justLow"/>
            <a:r>
              <a:rPr lang="en-US" sz="3200" b="1" dirty="0">
                <a:solidFill>
                  <a:srgbClr val="92D050"/>
                </a:solidFill>
                <a:latin typeface="Candara" panose="020E0502030303020204" pitchFamily="34" charset="0"/>
              </a:rPr>
              <a:t>Modified NSCs</a:t>
            </a:r>
            <a:r>
              <a:rPr lang="en-US" sz="2800" dirty="0">
                <a:solidFill>
                  <a:srgbClr val="92D050"/>
                </a:solidFill>
                <a:latin typeface="Candara" panose="020E0502030303020204" pitchFamily="34" charset="0"/>
              </a:rPr>
              <a:t>:</a:t>
            </a:r>
          </a:p>
        </p:txBody>
      </p:sp>
      <p:cxnSp>
        <p:nvCxnSpPr>
          <p:cNvPr id="15" name="Straight Arrow Connector 14">
            <a:extLst>
              <a:ext uri="{FF2B5EF4-FFF2-40B4-BE49-F238E27FC236}">
                <a16:creationId xmlns:a16="http://schemas.microsoft.com/office/drawing/2014/main" id="{B559EB8E-F19C-8A4D-BBE8-7C89946AC050}"/>
              </a:ext>
            </a:extLst>
          </p:cNvPr>
          <p:cNvCxnSpPr>
            <a:cxnSpLocks/>
          </p:cNvCxnSpPr>
          <p:nvPr/>
        </p:nvCxnSpPr>
        <p:spPr>
          <a:xfrm flipH="1" flipV="1">
            <a:off x="1019175" y="2402673"/>
            <a:ext cx="9525" cy="447675"/>
          </a:xfrm>
          <a:prstGeom prst="straightConnector1">
            <a:avLst/>
          </a:prstGeom>
          <a:ln w="3810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B5C91E4-F5B4-62A1-1BFF-148B93A56AC8}"/>
              </a:ext>
            </a:extLst>
          </p:cNvPr>
          <p:cNvCxnSpPr>
            <a:cxnSpLocks/>
          </p:cNvCxnSpPr>
          <p:nvPr/>
        </p:nvCxnSpPr>
        <p:spPr>
          <a:xfrm>
            <a:off x="1019175" y="1583222"/>
            <a:ext cx="9525" cy="428625"/>
          </a:xfrm>
          <a:prstGeom prst="straightConnector1">
            <a:avLst/>
          </a:prstGeom>
          <a:ln w="38100">
            <a:solidFill>
              <a:srgbClr val="FF99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0557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2</a:t>
            </a:fld>
            <a:endParaRPr lang="en-US" dirty="0"/>
          </a:p>
        </p:txBody>
      </p:sp>
      <p:sp>
        <p:nvSpPr>
          <p:cNvPr id="11" name="TextBox 10">
            <a:extLst>
              <a:ext uri="{FF2B5EF4-FFF2-40B4-BE49-F238E27FC236}">
                <a16:creationId xmlns:a16="http://schemas.microsoft.com/office/drawing/2014/main" id="{D6164DE3-386A-484F-AE62-C50AA8F261CC}"/>
              </a:ext>
            </a:extLst>
          </p:cNvPr>
          <p:cNvSpPr txBox="1"/>
          <p:nvPr/>
        </p:nvSpPr>
        <p:spPr>
          <a:xfrm>
            <a:off x="247650" y="5962650"/>
            <a:ext cx="1771650" cy="762000"/>
          </a:xfrm>
          <a:prstGeom prst="rect">
            <a:avLst/>
          </a:prstGeom>
          <a:solidFill>
            <a:schemeClr val="bg1"/>
          </a:solidFill>
        </p:spPr>
        <p:txBody>
          <a:bodyPr wrap="square" rtlCol="0">
            <a:spAutoFit/>
          </a:bodyPr>
          <a:lstStyle/>
          <a:p>
            <a:endParaRPr lang="en-US" dirty="0"/>
          </a:p>
        </p:txBody>
      </p:sp>
      <p:pic>
        <p:nvPicPr>
          <p:cNvPr id="23" name="Picture Placeholder 22">
            <a:extLst>
              <a:ext uri="{FF2B5EF4-FFF2-40B4-BE49-F238E27FC236}">
                <a16:creationId xmlns:a16="http://schemas.microsoft.com/office/drawing/2014/main" id="{83C29E48-FAFB-46EA-9D9D-DBA2A614FD6D}"/>
              </a:ext>
            </a:extLst>
          </p:cNvPr>
          <p:cNvPicPr>
            <a:picLocks noGrp="1" noChangeAspect="1"/>
          </p:cNvPicPr>
          <p:nvPr>
            <p:ph type="pic" sz="quarter" idx="13"/>
          </p:nvPr>
        </p:nvPicPr>
        <p:blipFill>
          <a:blip r:embed="rId3"/>
          <a:srcRect l="17596" r="17596"/>
          <a:stretch>
            <a:fillRect/>
          </a:stretch>
        </p:blipFill>
        <p:spPr/>
      </p:pic>
      <p:sp>
        <p:nvSpPr>
          <p:cNvPr id="24" name="TextBox 23">
            <a:extLst>
              <a:ext uri="{FF2B5EF4-FFF2-40B4-BE49-F238E27FC236}">
                <a16:creationId xmlns:a16="http://schemas.microsoft.com/office/drawing/2014/main" id="{B429777A-3DF2-4AA8-9D4B-FD59A4773B74}"/>
              </a:ext>
            </a:extLst>
          </p:cNvPr>
          <p:cNvSpPr txBox="1"/>
          <p:nvPr/>
        </p:nvSpPr>
        <p:spPr>
          <a:xfrm>
            <a:off x="371475" y="342205"/>
            <a:ext cx="4171950" cy="646331"/>
          </a:xfrm>
          <a:prstGeom prst="rect">
            <a:avLst/>
          </a:prstGeom>
          <a:noFill/>
        </p:spPr>
        <p:txBody>
          <a:bodyPr wrap="square" rtlCol="0">
            <a:spAutoFit/>
          </a:bodyPr>
          <a:lstStyle/>
          <a:p>
            <a:r>
              <a:rPr lang="en-US" sz="3600" b="1" dirty="0">
                <a:solidFill>
                  <a:srgbClr val="D60093"/>
                </a:solidFill>
                <a:latin typeface="Candara" panose="020E0502030303020204" pitchFamily="34" charset="0"/>
              </a:rPr>
              <a:t>What is stem cell?</a:t>
            </a:r>
          </a:p>
        </p:txBody>
      </p:sp>
      <p:sp>
        <p:nvSpPr>
          <p:cNvPr id="26" name="TextBox 25">
            <a:extLst>
              <a:ext uri="{FF2B5EF4-FFF2-40B4-BE49-F238E27FC236}">
                <a16:creationId xmlns:a16="http://schemas.microsoft.com/office/drawing/2014/main" id="{2F6B9A57-8004-40A8-B69A-5ED60DC76CA3}"/>
              </a:ext>
            </a:extLst>
          </p:cNvPr>
          <p:cNvSpPr txBox="1"/>
          <p:nvPr/>
        </p:nvSpPr>
        <p:spPr>
          <a:xfrm>
            <a:off x="360643" y="1067160"/>
            <a:ext cx="4638675" cy="3170099"/>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2C567A"/>
                </a:solidFill>
              </a:rPr>
              <a:t>Stem cells are unspecialized or undifferentiated cells that have the unique ability to give rise to many different cell types such as skin, liver, kidney, heart, neuron or other organ cells.</a:t>
            </a:r>
          </a:p>
          <a:p>
            <a:pPr marL="342900" indent="-342900" algn="just">
              <a:buFont typeface="Arial" panose="020B0604020202020204" pitchFamily="34" charset="0"/>
              <a:buChar char="•"/>
            </a:pPr>
            <a:r>
              <a:rPr lang="en-US" sz="2000" dirty="0">
                <a:solidFill>
                  <a:srgbClr val="2C567A"/>
                </a:solidFill>
              </a:rPr>
              <a:t>They have the ability to proliferate and self-renew under certain conditions and differentiate into many other functional cells.</a:t>
            </a:r>
          </a:p>
        </p:txBody>
      </p:sp>
      <p:sp>
        <p:nvSpPr>
          <p:cNvPr id="28" name="TextBox 27">
            <a:extLst>
              <a:ext uri="{FF2B5EF4-FFF2-40B4-BE49-F238E27FC236}">
                <a16:creationId xmlns:a16="http://schemas.microsoft.com/office/drawing/2014/main" id="{3F7A28D6-B98A-40F3-99CE-03F0DFDCC092}"/>
              </a:ext>
            </a:extLst>
          </p:cNvPr>
          <p:cNvSpPr txBox="1"/>
          <p:nvPr/>
        </p:nvSpPr>
        <p:spPr>
          <a:xfrm>
            <a:off x="360643" y="4362212"/>
            <a:ext cx="4638675" cy="1600438"/>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rgbClr val="2C567A"/>
                </a:solidFill>
              </a:rPr>
              <a:t>These cells are capable of performing three important function with unique abilities:</a:t>
            </a:r>
          </a:p>
          <a:p>
            <a:pPr marL="342900" indent="-342900" algn="just">
              <a:buFont typeface="Wingdings" panose="05000000000000000000" pitchFamily="2" charset="2"/>
              <a:buChar char="Ø"/>
            </a:pPr>
            <a:r>
              <a:rPr lang="en-US" sz="2000" dirty="0">
                <a:solidFill>
                  <a:srgbClr val="FF9900"/>
                </a:solidFill>
              </a:rPr>
              <a:t>plasticity</a:t>
            </a:r>
            <a:r>
              <a:rPr lang="en-US" sz="2000" dirty="0">
                <a:solidFill>
                  <a:srgbClr val="2C567A"/>
                </a:solidFill>
              </a:rPr>
              <a:t>: </a:t>
            </a:r>
            <a:r>
              <a:rPr lang="en-US" dirty="0">
                <a:solidFill>
                  <a:srgbClr val="2C567A"/>
                </a:solidFill>
              </a:rPr>
              <a:t>potential to change into other cell types like nerve cells.</a:t>
            </a:r>
          </a:p>
        </p:txBody>
      </p:sp>
      <p:sp>
        <p:nvSpPr>
          <p:cNvPr id="30" name="TextBox 29">
            <a:extLst>
              <a:ext uri="{FF2B5EF4-FFF2-40B4-BE49-F238E27FC236}">
                <a16:creationId xmlns:a16="http://schemas.microsoft.com/office/drawing/2014/main" id="{CBD90A87-C8A3-4FD0-8565-ACC843D72324}"/>
              </a:ext>
            </a:extLst>
          </p:cNvPr>
          <p:cNvSpPr txBox="1"/>
          <p:nvPr/>
        </p:nvSpPr>
        <p:spPr>
          <a:xfrm>
            <a:off x="360643" y="5952008"/>
            <a:ext cx="6554507" cy="707886"/>
          </a:xfrm>
          <a:prstGeom prst="rect">
            <a:avLst/>
          </a:prstGeom>
          <a:noFill/>
        </p:spPr>
        <p:txBody>
          <a:bodyPr wrap="square">
            <a:spAutoFit/>
          </a:bodyPr>
          <a:lstStyle/>
          <a:p>
            <a:pPr marL="342900" indent="-342900" algn="just">
              <a:buFont typeface="Wingdings" panose="05000000000000000000" pitchFamily="2" charset="2"/>
              <a:buChar char="Ø"/>
            </a:pPr>
            <a:r>
              <a:rPr lang="en-US" sz="2000" dirty="0">
                <a:solidFill>
                  <a:srgbClr val="FF9900"/>
                </a:solidFill>
              </a:rPr>
              <a:t>Homing</a:t>
            </a:r>
            <a:r>
              <a:rPr lang="en-US" sz="2000" dirty="0">
                <a:solidFill>
                  <a:srgbClr val="2C567A"/>
                </a:solidFill>
              </a:rPr>
              <a:t>: </a:t>
            </a:r>
            <a:r>
              <a:rPr lang="en-US" dirty="0">
                <a:solidFill>
                  <a:srgbClr val="2C567A"/>
                </a:solidFill>
              </a:rPr>
              <a:t>to travel to the site of tissue damage.</a:t>
            </a:r>
          </a:p>
          <a:p>
            <a:pPr marL="342900" indent="-342900" algn="just">
              <a:buFont typeface="Wingdings" panose="05000000000000000000" pitchFamily="2" charset="2"/>
              <a:buChar char="Ø"/>
            </a:pPr>
            <a:r>
              <a:rPr lang="en-US" sz="2000" dirty="0">
                <a:solidFill>
                  <a:srgbClr val="FF9900"/>
                </a:solidFill>
              </a:rPr>
              <a:t>Engraftment</a:t>
            </a:r>
            <a:r>
              <a:rPr lang="en-US" sz="2000" dirty="0">
                <a:solidFill>
                  <a:srgbClr val="2C567A"/>
                </a:solidFill>
              </a:rPr>
              <a:t>: </a:t>
            </a:r>
            <a:r>
              <a:rPr lang="en-US" dirty="0">
                <a:solidFill>
                  <a:srgbClr val="2C567A"/>
                </a:solidFill>
              </a:rPr>
              <a:t>to unite with other tissues</a:t>
            </a:r>
          </a:p>
        </p:txBody>
      </p:sp>
    </p:spTree>
    <p:extLst>
      <p:ext uri="{BB962C8B-B14F-4D97-AF65-F5344CB8AC3E}">
        <p14:creationId xmlns:p14="http://schemas.microsoft.com/office/powerpoint/2010/main" val="288321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FAD218-856C-0962-9620-90758D1F7E0E}"/>
              </a:ext>
            </a:extLst>
          </p:cNvPr>
          <p:cNvSpPr>
            <a:spLocks noGrp="1"/>
          </p:cNvSpPr>
          <p:nvPr>
            <p:ph type="sldNum" sz="quarter" idx="12"/>
          </p:nvPr>
        </p:nvSpPr>
        <p:spPr/>
        <p:txBody>
          <a:bodyPr/>
          <a:lstStyle/>
          <a:p>
            <a:fld id="{9EC71654-96A5-4280-94F3-931C61A9F92C}" type="slidenum">
              <a:rPr lang="en-US" noProof="0" smtClean="0"/>
              <a:pPr/>
              <a:t>20</a:t>
            </a:fld>
            <a:endParaRPr lang="en-US" noProof="0" dirty="0"/>
          </a:p>
        </p:txBody>
      </p:sp>
      <p:sp>
        <p:nvSpPr>
          <p:cNvPr id="5" name="TextBox 4">
            <a:extLst>
              <a:ext uri="{FF2B5EF4-FFF2-40B4-BE49-F238E27FC236}">
                <a16:creationId xmlns:a16="http://schemas.microsoft.com/office/drawing/2014/main" id="{BA13643F-B1D1-E30F-D32A-C0FBC380F648}"/>
              </a:ext>
            </a:extLst>
          </p:cNvPr>
          <p:cNvSpPr txBox="1"/>
          <p:nvPr/>
        </p:nvSpPr>
        <p:spPr>
          <a:xfrm>
            <a:off x="380999" y="1479815"/>
            <a:ext cx="10982696" cy="1569660"/>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2C567A"/>
                </a:solidFill>
              </a:rPr>
              <a:t>iPSCs are generated from reprogrammed somatic cells, which are separated from accessible tissue, such as autologous skin, which avoids ethical issues, allows autologous cell transplantation, and prevents rejection.</a:t>
            </a:r>
          </a:p>
          <a:p>
            <a:pPr marL="285750" indent="-285750" algn="just">
              <a:buFont typeface="Arial" panose="020B0604020202020204" pitchFamily="34" charset="0"/>
              <a:buChar char="•"/>
            </a:pPr>
            <a:r>
              <a:rPr lang="en-US" sz="2400" dirty="0">
                <a:solidFill>
                  <a:srgbClr val="2C567A"/>
                </a:solidFill>
              </a:rPr>
              <a:t>The use of iPSCs to treat SCI is still in the experimental stage.</a:t>
            </a:r>
          </a:p>
        </p:txBody>
      </p:sp>
      <p:sp>
        <p:nvSpPr>
          <p:cNvPr id="6" name="TextBox 5">
            <a:extLst>
              <a:ext uri="{FF2B5EF4-FFF2-40B4-BE49-F238E27FC236}">
                <a16:creationId xmlns:a16="http://schemas.microsoft.com/office/drawing/2014/main" id="{0AD6306C-5DF4-49DC-D7BA-5EAC8F15B55F}"/>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7" name="Rectangle: Rounded Corners 6">
            <a:extLst>
              <a:ext uri="{FF2B5EF4-FFF2-40B4-BE49-F238E27FC236}">
                <a16:creationId xmlns:a16="http://schemas.microsoft.com/office/drawing/2014/main" id="{7CA866B8-FAD9-53B9-9CC4-2A73A302B01B}"/>
              </a:ext>
            </a:extLst>
          </p:cNvPr>
          <p:cNvSpPr/>
          <p:nvPr/>
        </p:nvSpPr>
        <p:spPr>
          <a:xfrm>
            <a:off x="381000" y="472957"/>
            <a:ext cx="5181600" cy="552450"/>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EEFFF0-A521-1610-FEE2-2CD8FFC1F83C}"/>
              </a:ext>
            </a:extLst>
          </p:cNvPr>
          <p:cNvSpPr txBox="1"/>
          <p:nvPr/>
        </p:nvSpPr>
        <p:spPr>
          <a:xfrm>
            <a:off x="514350" y="492007"/>
            <a:ext cx="5048250" cy="461665"/>
          </a:xfrm>
          <a:prstGeom prst="rect">
            <a:avLst/>
          </a:prstGeom>
          <a:noFill/>
        </p:spPr>
        <p:txBody>
          <a:bodyPr wrap="square" rtlCol="0">
            <a:spAutoFit/>
          </a:bodyPr>
          <a:lstStyle/>
          <a:p>
            <a:r>
              <a:rPr lang="en-US" sz="2400" b="1" dirty="0">
                <a:solidFill>
                  <a:srgbClr val="2C567A"/>
                </a:solidFill>
              </a:rPr>
              <a:t>Induced Pluripotent Stem Cells (</a:t>
            </a:r>
            <a:r>
              <a:rPr lang="en-US" sz="2400" b="1" dirty="0">
                <a:solidFill>
                  <a:srgbClr val="FF9900"/>
                </a:solidFill>
                <a:effectLst>
                  <a:outerShdw blurRad="38100" dist="38100" dir="2700000" algn="tl">
                    <a:srgbClr val="000000">
                      <a:alpha val="43137"/>
                    </a:srgbClr>
                  </a:outerShdw>
                </a:effectLst>
              </a:rPr>
              <a:t>iPSCs</a:t>
            </a:r>
            <a:r>
              <a:rPr lang="en-US" sz="2400" b="1" dirty="0">
                <a:solidFill>
                  <a:srgbClr val="2C567A"/>
                </a:solidFill>
              </a:rPr>
              <a:t>)</a:t>
            </a:r>
          </a:p>
        </p:txBody>
      </p:sp>
      <p:sp>
        <p:nvSpPr>
          <p:cNvPr id="12" name="TextBox 11">
            <a:extLst>
              <a:ext uri="{FF2B5EF4-FFF2-40B4-BE49-F238E27FC236}">
                <a16:creationId xmlns:a16="http://schemas.microsoft.com/office/drawing/2014/main" id="{8AE9578F-898A-4B34-9B9F-3113660277C0}"/>
              </a:ext>
            </a:extLst>
          </p:cNvPr>
          <p:cNvSpPr txBox="1"/>
          <p:nvPr/>
        </p:nvSpPr>
        <p:spPr>
          <a:xfrm>
            <a:off x="380999" y="3429000"/>
            <a:ext cx="10982695" cy="1569660"/>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2C567A"/>
                </a:solidFill>
              </a:rPr>
              <a:t>A comparative study demonstrated that iPSC-NPs exhibited the best effect due to their strong graft survival, glial scar inhibition, and axonal sprouting enhancement compared to those of BM-MSCs and NPs derived from an immortalized spinal fetal cell line.</a:t>
            </a:r>
          </a:p>
        </p:txBody>
      </p:sp>
      <p:sp>
        <p:nvSpPr>
          <p:cNvPr id="14" name="TextBox 13">
            <a:extLst>
              <a:ext uri="{FF2B5EF4-FFF2-40B4-BE49-F238E27FC236}">
                <a16:creationId xmlns:a16="http://schemas.microsoft.com/office/drawing/2014/main" id="{DCE42EFB-12CC-C846-ADB0-B900B4356B0E}"/>
              </a:ext>
            </a:extLst>
          </p:cNvPr>
          <p:cNvSpPr txBox="1"/>
          <p:nvPr/>
        </p:nvSpPr>
        <p:spPr>
          <a:xfrm>
            <a:off x="380999" y="5349143"/>
            <a:ext cx="10982695" cy="830997"/>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2C567A"/>
                </a:solidFill>
              </a:rPr>
              <a:t>The tumorigenesis of iPSCs and the prohibitively high cost–benefit for developing treatments142 hinder the clinical translation.</a:t>
            </a:r>
          </a:p>
        </p:txBody>
      </p:sp>
    </p:spTree>
    <p:extLst>
      <p:ext uri="{BB962C8B-B14F-4D97-AF65-F5344CB8AC3E}">
        <p14:creationId xmlns:p14="http://schemas.microsoft.com/office/powerpoint/2010/main" val="213729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C8E69E-5CCA-7DB6-9A62-0F7D7AFD8BD8}"/>
              </a:ext>
            </a:extLst>
          </p:cNvPr>
          <p:cNvSpPr>
            <a:spLocks noGrp="1"/>
          </p:cNvSpPr>
          <p:nvPr>
            <p:ph type="sldNum" sz="quarter" idx="12"/>
          </p:nvPr>
        </p:nvSpPr>
        <p:spPr/>
        <p:txBody>
          <a:bodyPr/>
          <a:lstStyle/>
          <a:p>
            <a:fld id="{9EC71654-96A5-4280-94F3-931C61A9F92C}" type="slidenum">
              <a:rPr lang="en-US" noProof="0" smtClean="0"/>
              <a:pPr/>
              <a:t>21</a:t>
            </a:fld>
            <a:endParaRPr lang="en-US" noProof="0" dirty="0"/>
          </a:p>
        </p:txBody>
      </p:sp>
      <p:sp>
        <p:nvSpPr>
          <p:cNvPr id="4" name="TextBox 3">
            <a:extLst>
              <a:ext uri="{FF2B5EF4-FFF2-40B4-BE49-F238E27FC236}">
                <a16:creationId xmlns:a16="http://schemas.microsoft.com/office/drawing/2014/main" id="{1A30A205-83D1-6F96-9492-9650342C398A}"/>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1192ED6-248A-55B6-F7A1-371890761933}"/>
              </a:ext>
            </a:extLst>
          </p:cNvPr>
          <p:cNvPicPr>
            <a:picLocks noChangeAspect="1"/>
          </p:cNvPicPr>
          <p:nvPr/>
        </p:nvPicPr>
        <p:blipFill>
          <a:blip r:embed="rId2"/>
          <a:stretch>
            <a:fillRect/>
          </a:stretch>
        </p:blipFill>
        <p:spPr>
          <a:xfrm>
            <a:off x="85725" y="0"/>
            <a:ext cx="12106275" cy="6331913"/>
          </a:xfrm>
          <a:prstGeom prst="rect">
            <a:avLst/>
          </a:prstGeom>
        </p:spPr>
      </p:pic>
    </p:spTree>
    <p:extLst>
      <p:ext uri="{BB962C8B-B14F-4D97-AF65-F5344CB8AC3E}">
        <p14:creationId xmlns:p14="http://schemas.microsoft.com/office/powerpoint/2010/main" val="1482270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629C9E-818B-3FD4-29E7-A7FF7B7AA14A}"/>
              </a:ext>
            </a:extLst>
          </p:cNvPr>
          <p:cNvSpPr>
            <a:spLocks noGrp="1"/>
          </p:cNvSpPr>
          <p:nvPr>
            <p:ph type="sldNum" sz="quarter" idx="12"/>
          </p:nvPr>
        </p:nvSpPr>
        <p:spPr/>
        <p:txBody>
          <a:bodyPr/>
          <a:lstStyle/>
          <a:p>
            <a:fld id="{9EC71654-96A5-4280-94F3-931C61A9F92C}" type="slidenum">
              <a:rPr lang="en-US" noProof="0" smtClean="0"/>
              <a:pPr/>
              <a:t>22</a:t>
            </a:fld>
            <a:endParaRPr lang="en-US" noProof="0" dirty="0"/>
          </a:p>
        </p:txBody>
      </p:sp>
      <p:sp>
        <p:nvSpPr>
          <p:cNvPr id="5" name="TextBox 4">
            <a:extLst>
              <a:ext uri="{FF2B5EF4-FFF2-40B4-BE49-F238E27FC236}">
                <a16:creationId xmlns:a16="http://schemas.microsoft.com/office/drawing/2014/main" id="{5CAE718A-A7C7-436C-FA9C-2C0AD670DD39}"/>
              </a:ext>
            </a:extLst>
          </p:cNvPr>
          <p:cNvSpPr txBox="1"/>
          <p:nvPr/>
        </p:nvSpPr>
        <p:spPr>
          <a:xfrm>
            <a:off x="257175" y="913025"/>
            <a:ext cx="10982696" cy="1015663"/>
          </a:xfrm>
          <a:prstGeom prst="rect">
            <a:avLst/>
          </a:prstGeom>
          <a:noFill/>
        </p:spPr>
        <p:txBody>
          <a:bodyPr wrap="square">
            <a:spAutoFit/>
          </a:bodyPr>
          <a:lstStyle/>
          <a:p>
            <a:pPr marL="285750" indent="-285750" algn="just">
              <a:buFont typeface="Wingdings" panose="05000000000000000000" pitchFamily="2" charset="2"/>
              <a:buChar char="Ø"/>
            </a:pPr>
            <a:r>
              <a:rPr lang="en-US" sz="2000" dirty="0">
                <a:solidFill>
                  <a:srgbClr val="2C567A"/>
                </a:solidFill>
              </a:rPr>
              <a:t>There are many pathways to transplant SCs in various SCI models, including </a:t>
            </a:r>
            <a:r>
              <a:rPr lang="en-US" sz="2000" b="1" dirty="0">
                <a:solidFill>
                  <a:srgbClr val="2C567A"/>
                </a:solidFill>
              </a:rPr>
              <a:t>intravenous</a:t>
            </a:r>
            <a:r>
              <a:rPr lang="en-US" sz="2000" dirty="0">
                <a:solidFill>
                  <a:srgbClr val="2C567A"/>
                </a:solidFill>
              </a:rPr>
              <a:t>, </a:t>
            </a:r>
            <a:r>
              <a:rPr lang="en-US" sz="2000" b="1" dirty="0">
                <a:solidFill>
                  <a:srgbClr val="2C567A"/>
                </a:solidFill>
              </a:rPr>
              <a:t>trans arterial</a:t>
            </a:r>
            <a:r>
              <a:rPr lang="en-US" sz="2000" dirty="0">
                <a:solidFill>
                  <a:srgbClr val="2C567A"/>
                </a:solidFill>
              </a:rPr>
              <a:t>, </a:t>
            </a:r>
            <a:r>
              <a:rPr lang="en-US" sz="2000" b="1" dirty="0">
                <a:solidFill>
                  <a:srgbClr val="2C567A"/>
                </a:solidFill>
              </a:rPr>
              <a:t>nasal</a:t>
            </a:r>
            <a:r>
              <a:rPr lang="en-US" sz="2000" dirty="0">
                <a:solidFill>
                  <a:srgbClr val="2C567A"/>
                </a:solidFill>
              </a:rPr>
              <a:t>, </a:t>
            </a:r>
            <a:r>
              <a:rPr lang="en-US" sz="2000" b="1" dirty="0">
                <a:solidFill>
                  <a:srgbClr val="2C567A"/>
                </a:solidFill>
              </a:rPr>
              <a:t>intraperitoneal</a:t>
            </a:r>
            <a:r>
              <a:rPr lang="en-US" sz="2000" dirty="0">
                <a:solidFill>
                  <a:srgbClr val="2C567A"/>
                </a:solidFill>
              </a:rPr>
              <a:t>, </a:t>
            </a:r>
            <a:r>
              <a:rPr lang="en-US" sz="2000" b="1" dirty="0">
                <a:solidFill>
                  <a:srgbClr val="2C567A"/>
                </a:solidFill>
              </a:rPr>
              <a:t>intrathecal</a:t>
            </a:r>
            <a:r>
              <a:rPr lang="en-US" sz="2000" dirty="0">
                <a:solidFill>
                  <a:srgbClr val="2C567A"/>
                </a:solidFill>
              </a:rPr>
              <a:t>, and </a:t>
            </a:r>
            <a:r>
              <a:rPr lang="en-US" sz="2000" b="1" dirty="0">
                <a:solidFill>
                  <a:srgbClr val="2C567A"/>
                </a:solidFill>
              </a:rPr>
              <a:t>intramedullary injections</a:t>
            </a:r>
            <a:r>
              <a:rPr lang="en-US" sz="2000" dirty="0">
                <a:solidFill>
                  <a:srgbClr val="2C567A"/>
                </a:solidFill>
              </a:rPr>
              <a:t>.</a:t>
            </a:r>
          </a:p>
          <a:p>
            <a:pPr marL="285750" indent="-285750" algn="just">
              <a:buFont typeface="Wingdings" panose="05000000000000000000" pitchFamily="2" charset="2"/>
              <a:buChar char="Ø"/>
            </a:pPr>
            <a:r>
              <a:rPr lang="en-US" sz="2000" dirty="0">
                <a:solidFill>
                  <a:srgbClr val="2C567A"/>
                </a:solidFill>
              </a:rPr>
              <a:t>It was concluded that various routes of SC administration was feasible for the treatment of SCI.</a:t>
            </a:r>
          </a:p>
        </p:txBody>
      </p:sp>
      <p:sp>
        <p:nvSpPr>
          <p:cNvPr id="6" name="TextBox 5">
            <a:extLst>
              <a:ext uri="{FF2B5EF4-FFF2-40B4-BE49-F238E27FC236}">
                <a16:creationId xmlns:a16="http://schemas.microsoft.com/office/drawing/2014/main" id="{23C69EBC-CBBB-2C40-0052-EA731B59173E}"/>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5463E5E1-0702-15C5-7902-ED360C706667}"/>
              </a:ext>
            </a:extLst>
          </p:cNvPr>
          <p:cNvSpPr txBox="1"/>
          <p:nvPr/>
        </p:nvSpPr>
        <p:spPr>
          <a:xfrm>
            <a:off x="257175" y="201301"/>
            <a:ext cx="6372225" cy="646331"/>
          </a:xfrm>
          <a:prstGeom prst="rect">
            <a:avLst/>
          </a:prstGeom>
          <a:noFill/>
        </p:spPr>
        <p:txBody>
          <a:bodyPr wrap="square" rtlCol="0">
            <a:spAutoFit/>
          </a:bodyPr>
          <a:lstStyle/>
          <a:p>
            <a:r>
              <a:rPr lang="en-US" sz="3600" b="1" dirty="0">
                <a:solidFill>
                  <a:srgbClr val="CC0066"/>
                </a:solidFill>
                <a:latin typeface="Candara" panose="020E0502030303020204" pitchFamily="34" charset="0"/>
              </a:rPr>
              <a:t>Pathways of Transplantation</a:t>
            </a:r>
          </a:p>
        </p:txBody>
      </p:sp>
      <p:graphicFrame>
        <p:nvGraphicFramePr>
          <p:cNvPr id="11" name="Table 22">
            <a:extLst>
              <a:ext uri="{FF2B5EF4-FFF2-40B4-BE49-F238E27FC236}">
                <a16:creationId xmlns:a16="http://schemas.microsoft.com/office/drawing/2014/main" id="{D14FE002-7A7D-81C8-AD00-CA4CBDAB486B}"/>
              </a:ext>
            </a:extLst>
          </p:cNvPr>
          <p:cNvGraphicFramePr>
            <a:graphicFrameLocks noGrp="1"/>
          </p:cNvGraphicFramePr>
          <p:nvPr>
            <p:extLst>
              <p:ext uri="{D42A27DB-BD31-4B8C-83A1-F6EECF244321}">
                <p14:modId xmlns:p14="http://schemas.microsoft.com/office/powerpoint/2010/main" val="1810158415"/>
              </p:ext>
            </p:extLst>
          </p:nvPr>
        </p:nvGraphicFramePr>
        <p:xfrm>
          <a:off x="571500" y="2179601"/>
          <a:ext cx="10792196" cy="2299077"/>
        </p:xfrm>
        <a:graphic>
          <a:graphicData uri="http://schemas.openxmlformats.org/drawingml/2006/table">
            <a:tbl>
              <a:tblPr firstRow="1" bandRow="1">
                <a:tableStyleId>{5C22544A-7EE6-4342-B048-85BDC9FD1C3A}</a:tableStyleId>
              </a:tblPr>
              <a:tblGrid>
                <a:gridCol w="6115050">
                  <a:extLst>
                    <a:ext uri="{9D8B030D-6E8A-4147-A177-3AD203B41FA5}">
                      <a16:colId xmlns:a16="http://schemas.microsoft.com/office/drawing/2014/main" val="785293008"/>
                    </a:ext>
                  </a:extLst>
                </a:gridCol>
                <a:gridCol w="4677146">
                  <a:extLst>
                    <a:ext uri="{9D8B030D-6E8A-4147-A177-3AD203B41FA5}">
                      <a16:colId xmlns:a16="http://schemas.microsoft.com/office/drawing/2014/main" val="361269531"/>
                    </a:ext>
                  </a:extLst>
                </a:gridCol>
              </a:tblGrid>
              <a:tr h="573124">
                <a:tc>
                  <a:txBody>
                    <a:bodyPr/>
                    <a:lstStyle/>
                    <a:p>
                      <a:endParaRPr lang="en-US" dirty="0"/>
                    </a:p>
                  </a:txBody>
                  <a:tcPr/>
                </a:tc>
                <a:tc>
                  <a:txBody>
                    <a:bodyPr/>
                    <a:lstStyle/>
                    <a:p>
                      <a:endParaRPr lang="en-US"/>
                    </a:p>
                  </a:txBody>
                  <a:tcPr/>
                </a:tc>
                <a:extLst>
                  <a:ext uri="{0D108BD9-81ED-4DB2-BD59-A6C34878D82A}">
                    <a16:rowId xmlns:a16="http://schemas.microsoft.com/office/drawing/2014/main" val="3559050968"/>
                  </a:ext>
                </a:extLst>
              </a:tr>
              <a:tr h="172595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76725691"/>
                  </a:ext>
                </a:extLst>
              </a:tr>
            </a:tbl>
          </a:graphicData>
        </a:graphic>
      </p:graphicFrame>
      <p:sp>
        <p:nvSpPr>
          <p:cNvPr id="12" name="TextBox 11">
            <a:extLst>
              <a:ext uri="{FF2B5EF4-FFF2-40B4-BE49-F238E27FC236}">
                <a16:creationId xmlns:a16="http://schemas.microsoft.com/office/drawing/2014/main" id="{78A0A0B2-6CFC-1EFF-A29F-4B442C342618}"/>
              </a:ext>
            </a:extLst>
          </p:cNvPr>
          <p:cNvSpPr txBox="1"/>
          <p:nvPr/>
        </p:nvSpPr>
        <p:spPr>
          <a:xfrm>
            <a:off x="1600199" y="2258040"/>
            <a:ext cx="3952875" cy="707886"/>
          </a:xfrm>
          <a:prstGeom prst="rect">
            <a:avLst/>
          </a:prstGeom>
          <a:noFill/>
        </p:spPr>
        <p:txBody>
          <a:bodyPr wrap="square" rtlCol="0">
            <a:spAutoFit/>
          </a:bodyPr>
          <a:lstStyle/>
          <a:p>
            <a:pPr algn="ctr"/>
            <a:r>
              <a:rPr lang="en-US" sz="2000" b="1" dirty="0">
                <a:solidFill>
                  <a:srgbClr val="FF9900"/>
                </a:solidFill>
              </a:rPr>
              <a:t>Intravenous</a:t>
            </a:r>
            <a:r>
              <a:rPr lang="fa-IR" sz="2000" b="1" dirty="0">
                <a:solidFill>
                  <a:srgbClr val="FF9900"/>
                </a:solidFill>
              </a:rPr>
              <a:t> </a:t>
            </a:r>
            <a:r>
              <a:rPr lang="en-US" sz="2000" b="1" dirty="0">
                <a:solidFill>
                  <a:srgbClr val="FF9900"/>
                </a:solidFill>
              </a:rPr>
              <a:t>administration</a:t>
            </a:r>
          </a:p>
          <a:p>
            <a:endParaRPr lang="en-US" sz="2000" dirty="0"/>
          </a:p>
        </p:txBody>
      </p:sp>
      <p:sp>
        <p:nvSpPr>
          <p:cNvPr id="13" name="TextBox 12">
            <a:extLst>
              <a:ext uri="{FF2B5EF4-FFF2-40B4-BE49-F238E27FC236}">
                <a16:creationId xmlns:a16="http://schemas.microsoft.com/office/drawing/2014/main" id="{F1B7AA51-5D7B-CCDF-33D9-4112F762FF32}"/>
              </a:ext>
            </a:extLst>
          </p:cNvPr>
          <p:cNvSpPr txBox="1"/>
          <p:nvPr/>
        </p:nvSpPr>
        <p:spPr>
          <a:xfrm>
            <a:off x="7581900" y="2270886"/>
            <a:ext cx="2857500" cy="707886"/>
          </a:xfrm>
          <a:prstGeom prst="rect">
            <a:avLst/>
          </a:prstGeom>
          <a:noFill/>
        </p:spPr>
        <p:txBody>
          <a:bodyPr wrap="square" rtlCol="0">
            <a:spAutoFit/>
          </a:bodyPr>
          <a:lstStyle/>
          <a:p>
            <a:pPr algn="ctr"/>
            <a:r>
              <a:rPr lang="en-US" sz="2000" b="1" dirty="0">
                <a:solidFill>
                  <a:srgbClr val="FF9900"/>
                </a:solidFill>
              </a:rPr>
              <a:t>Intramedullary</a:t>
            </a:r>
            <a:r>
              <a:rPr lang="fa-IR" sz="2000" b="1" dirty="0">
                <a:solidFill>
                  <a:srgbClr val="FF9900"/>
                </a:solidFill>
              </a:rPr>
              <a:t> </a:t>
            </a:r>
            <a:r>
              <a:rPr lang="en-US" sz="2000" b="1" dirty="0">
                <a:solidFill>
                  <a:srgbClr val="FF9900"/>
                </a:solidFill>
              </a:rPr>
              <a:t>injections</a:t>
            </a:r>
          </a:p>
          <a:p>
            <a:endParaRPr lang="en-US" sz="2000" dirty="0"/>
          </a:p>
        </p:txBody>
      </p:sp>
      <p:sp>
        <p:nvSpPr>
          <p:cNvPr id="15" name="TextBox 14">
            <a:extLst>
              <a:ext uri="{FF2B5EF4-FFF2-40B4-BE49-F238E27FC236}">
                <a16:creationId xmlns:a16="http://schemas.microsoft.com/office/drawing/2014/main" id="{3012D060-B747-2605-EA51-9FDC0D00BB14}"/>
              </a:ext>
            </a:extLst>
          </p:cNvPr>
          <p:cNvSpPr txBox="1"/>
          <p:nvPr/>
        </p:nvSpPr>
        <p:spPr>
          <a:xfrm>
            <a:off x="657227" y="2807346"/>
            <a:ext cx="6248400" cy="1477328"/>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2C567A"/>
                </a:solidFill>
              </a:rPr>
              <a:t>Invasive</a:t>
            </a:r>
          </a:p>
          <a:p>
            <a:pPr marL="285750" indent="-285750">
              <a:buFont typeface="Arial" panose="020B0604020202020204" pitchFamily="34" charset="0"/>
              <a:buChar char="•"/>
            </a:pPr>
            <a:r>
              <a:rPr lang="en-US" sz="1800" dirty="0">
                <a:solidFill>
                  <a:srgbClr val="2C567A"/>
                </a:solidFill>
              </a:rPr>
              <a:t>does not damage the spinal cord tissue</a:t>
            </a:r>
          </a:p>
          <a:p>
            <a:pPr marL="285750" indent="-285750">
              <a:buFont typeface="Arial" panose="020B0604020202020204" pitchFamily="34" charset="0"/>
              <a:buChar char="•"/>
            </a:pPr>
            <a:r>
              <a:rPr lang="en-US" sz="1800" dirty="0">
                <a:solidFill>
                  <a:srgbClr val="2C567A"/>
                </a:solidFill>
              </a:rPr>
              <a:t>large number of cells that can be administered at one time</a:t>
            </a:r>
          </a:p>
          <a:p>
            <a:pPr marL="285750" indent="-285750">
              <a:buFont typeface="Arial" panose="020B0604020202020204" pitchFamily="34" charset="0"/>
              <a:buChar char="•"/>
            </a:pPr>
            <a:r>
              <a:rPr lang="en-US" sz="1800" dirty="0">
                <a:solidFill>
                  <a:srgbClr val="2C567A"/>
                </a:solidFill>
              </a:rPr>
              <a:t>SCs can also migrate to the injury site</a:t>
            </a:r>
          </a:p>
          <a:p>
            <a:pPr marL="285750" indent="-285750">
              <a:buFont typeface="Arial" panose="020B0604020202020204" pitchFamily="34" charset="0"/>
              <a:buChar char="•"/>
            </a:pPr>
            <a:r>
              <a:rPr lang="en-US" sz="1800" dirty="0">
                <a:solidFill>
                  <a:srgbClr val="C00000"/>
                </a:solidFill>
              </a:rPr>
              <a:t>easy to cause blood vessel embolism</a:t>
            </a:r>
          </a:p>
        </p:txBody>
      </p:sp>
      <p:graphicFrame>
        <p:nvGraphicFramePr>
          <p:cNvPr id="17" name="Table 22">
            <a:extLst>
              <a:ext uri="{FF2B5EF4-FFF2-40B4-BE49-F238E27FC236}">
                <a16:creationId xmlns:a16="http://schemas.microsoft.com/office/drawing/2014/main" id="{EE259061-2F77-B41B-BE61-EF2011A16AB7}"/>
              </a:ext>
            </a:extLst>
          </p:cNvPr>
          <p:cNvGraphicFramePr>
            <a:graphicFrameLocks noGrp="1"/>
          </p:cNvGraphicFramePr>
          <p:nvPr>
            <p:extLst>
              <p:ext uri="{D42A27DB-BD31-4B8C-83A1-F6EECF244321}">
                <p14:modId xmlns:p14="http://schemas.microsoft.com/office/powerpoint/2010/main" val="3064752993"/>
              </p:ext>
            </p:extLst>
          </p:nvPr>
        </p:nvGraphicFramePr>
        <p:xfrm>
          <a:off x="571500" y="4475102"/>
          <a:ext cx="10792196" cy="1954273"/>
        </p:xfrm>
        <a:graphic>
          <a:graphicData uri="http://schemas.openxmlformats.org/drawingml/2006/table">
            <a:tbl>
              <a:tblPr firstRow="1" bandRow="1">
                <a:tableStyleId>{5C22544A-7EE6-4342-B048-85BDC9FD1C3A}</a:tableStyleId>
              </a:tblPr>
              <a:tblGrid>
                <a:gridCol w="6115050">
                  <a:extLst>
                    <a:ext uri="{9D8B030D-6E8A-4147-A177-3AD203B41FA5}">
                      <a16:colId xmlns:a16="http://schemas.microsoft.com/office/drawing/2014/main" val="785293008"/>
                    </a:ext>
                  </a:extLst>
                </a:gridCol>
                <a:gridCol w="4677146">
                  <a:extLst>
                    <a:ext uri="{9D8B030D-6E8A-4147-A177-3AD203B41FA5}">
                      <a16:colId xmlns:a16="http://schemas.microsoft.com/office/drawing/2014/main" val="361269531"/>
                    </a:ext>
                  </a:extLst>
                </a:gridCol>
              </a:tblGrid>
              <a:tr h="573124">
                <a:tc>
                  <a:txBody>
                    <a:bodyPr/>
                    <a:lstStyle/>
                    <a:p>
                      <a:endParaRPr lang="en-US" dirty="0"/>
                    </a:p>
                  </a:txBody>
                  <a:tcPr/>
                </a:tc>
                <a:tc>
                  <a:txBody>
                    <a:bodyPr/>
                    <a:lstStyle/>
                    <a:p>
                      <a:endParaRPr lang="en-US"/>
                    </a:p>
                  </a:txBody>
                  <a:tcPr/>
                </a:tc>
                <a:extLst>
                  <a:ext uri="{0D108BD9-81ED-4DB2-BD59-A6C34878D82A}">
                    <a16:rowId xmlns:a16="http://schemas.microsoft.com/office/drawing/2014/main" val="3559050968"/>
                  </a:ext>
                </a:extLst>
              </a:tr>
              <a:tr h="138114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76725691"/>
                  </a:ext>
                </a:extLst>
              </a:tr>
            </a:tbl>
          </a:graphicData>
        </a:graphic>
      </p:graphicFrame>
      <p:sp>
        <p:nvSpPr>
          <p:cNvPr id="18" name="TextBox 17">
            <a:extLst>
              <a:ext uri="{FF2B5EF4-FFF2-40B4-BE49-F238E27FC236}">
                <a16:creationId xmlns:a16="http://schemas.microsoft.com/office/drawing/2014/main" id="{7BE68FD9-5DE5-E4A1-38A7-53C7627EDE76}"/>
              </a:ext>
            </a:extLst>
          </p:cNvPr>
          <p:cNvSpPr txBox="1"/>
          <p:nvPr/>
        </p:nvSpPr>
        <p:spPr>
          <a:xfrm>
            <a:off x="1866898" y="4553541"/>
            <a:ext cx="3419475" cy="707886"/>
          </a:xfrm>
          <a:prstGeom prst="rect">
            <a:avLst/>
          </a:prstGeom>
          <a:noFill/>
        </p:spPr>
        <p:txBody>
          <a:bodyPr wrap="square" rtlCol="0">
            <a:spAutoFit/>
          </a:bodyPr>
          <a:lstStyle/>
          <a:p>
            <a:pPr algn="ctr"/>
            <a:r>
              <a:rPr lang="en-US" sz="2000" b="1">
                <a:solidFill>
                  <a:srgbClr val="FF9900"/>
                </a:solidFill>
              </a:rPr>
              <a:t>Intrathecal</a:t>
            </a:r>
            <a:r>
              <a:rPr lang="fa-IR" sz="2000" b="1">
                <a:solidFill>
                  <a:srgbClr val="FF9900"/>
                </a:solidFill>
              </a:rPr>
              <a:t> </a:t>
            </a:r>
            <a:r>
              <a:rPr lang="en-US" sz="2000" b="1">
                <a:solidFill>
                  <a:srgbClr val="FF9900"/>
                </a:solidFill>
              </a:rPr>
              <a:t>injection</a:t>
            </a:r>
          </a:p>
          <a:p>
            <a:endParaRPr lang="en-US" sz="2000" dirty="0"/>
          </a:p>
        </p:txBody>
      </p:sp>
      <p:sp>
        <p:nvSpPr>
          <p:cNvPr id="20" name="TextBox 19">
            <a:extLst>
              <a:ext uri="{FF2B5EF4-FFF2-40B4-BE49-F238E27FC236}">
                <a16:creationId xmlns:a16="http://schemas.microsoft.com/office/drawing/2014/main" id="{46CDDA9F-49CB-D47C-0EC8-6BEAFEAD5E67}"/>
              </a:ext>
            </a:extLst>
          </p:cNvPr>
          <p:cNvSpPr txBox="1"/>
          <p:nvPr/>
        </p:nvSpPr>
        <p:spPr>
          <a:xfrm>
            <a:off x="7400925" y="4564803"/>
            <a:ext cx="6248400" cy="400110"/>
          </a:xfrm>
          <a:prstGeom prst="rect">
            <a:avLst/>
          </a:prstGeom>
          <a:noFill/>
        </p:spPr>
        <p:txBody>
          <a:bodyPr wrap="square">
            <a:spAutoFit/>
          </a:bodyPr>
          <a:lstStyle/>
          <a:p>
            <a:r>
              <a:rPr lang="en-US" sz="2000" b="1" dirty="0">
                <a:solidFill>
                  <a:srgbClr val="FF9900"/>
                </a:solidFill>
              </a:rPr>
              <a:t>Intranasal administration</a:t>
            </a:r>
          </a:p>
        </p:txBody>
      </p:sp>
      <p:sp>
        <p:nvSpPr>
          <p:cNvPr id="22" name="TextBox 21">
            <a:extLst>
              <a:ext uri="{FF2B5EF4-FFF2-40B4-BE49-F238E27FC236}">
                <a16:creationId xmlns:a16="http://schemas.microsoft.com/office/drawing/2014/main" id="{C26585A1-4C3B-1FD7-9D87-759C9A96CF7E}"/>
              </a:ext>
            </a:extLst>
          </p:cNvPr>
          <p:cNvSpPr txBox="1"/>
          <p:nvPr/>
        </p:nvSpPr>
        <p:spPr>
          <a:xfrm>
            <a:off x="6905627" y="5106423"/>
            <a:ext cx="4905373" cy="1754326"/>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2C567A"/>
                </a:solidFill>
              </a:rPr>
              <a:t>BM stromal cells can migrate to the </a:t>
            </a:r>
          </a:p>
          <a:p>
            <a:pPr algn="just"/>
            <a:r>
              <a:rPr lang="en-US" dirty="0">
                <a:solidFill>
                  <a:srgbClr val="2C567A"/>
                </a:solidFill>
              </a:rPr>
              <a:t>injured spinal cord</a:t>
            </a:r>
          </a:p>
          <a:p>
            <a:pPr marL="285750" indent="-285750" algn="just">
              <a:buFont typeface="Arial" panose="020B0604020202020204" pitchFamily="34" charset="0"/>
              <a:buChar char="•"/>
            </a:pPr>
            <a:r>
              <a:rPr lang="en-US" dirty="0">
                <a:solidFill>
                  <a:srgbClr val="2C567A"/>
                </a:solidFill>
              </a:rPr>
              <a:t>reduction of the damage cavity</a:t>
            </a:r>
          </a:p>
          <a:p>
            <a:pPr marL="285750" indent="-285750" algn="just">
              <a:buFont typeface="Arial" panose="020B0604020202020204" pitchFamily="34" charset="0"/>
              <a:buChar char="•"/>
            </a:pPr>
            <a:r>
              <a:rPr lang="en-US" dirty="0">
                <a:solidFill>
                  <a:srgbClr val="2C567A"/>
                </a:solidFill>
              </a:rPr>
              <a:t>recovery of hindlimb motor function</a:t>
            </a:r>
          </a:p>
          <a:p>
            <a:pPr marL="285750" indent="-285750" algn="just">
              <a:buFont typeface="Arial" panose="020B0604020202020204" pitchFamily="34" charset="0"/>
              <a:buChar char="•"/>
            </a:pPr>
            <a:endParaRPr lang="en-US" dirty="0">
              <a:solidFill>
                <a:srgbClr val="2C567A"/>
              </a:solidFill>
            </a:endParaRPr>
          </a:p>
          <a:p>
            <a:pPr marL="285750" indent="-285750" algn="just">
              <a:buFont typeface="Arial" panose="020B0604020202020204" pitchFamily="34" charset="0"/>
              <a:buChar char="•"/>
            </a:pPr>
            <a:endParaRPr lang="en-US" dirty="0">
              <a:solidFill>
                <a:srgbClr val="2C567A"/>
              </a:solidFill>
            </a:endParaRPr>
          </a:p>
        </p:txBody>
      </p:sp>
      <p:sp>
        <p:nvSpPr>
          <p:cNvPr id="24" name="TextBox 23">
            <a:extLst>
              <a:ext uri="{FF2B5EF4-FFF2-40B4-BE49-F238E27FC236}">
                <a16:creationId xmlns:a16="http://schemas.microsoft.com/office/drawing/2014/main" id="{3F5661D5-66B6-1FB5-7C45-DFC5CD492D8B}"/>
              </a:ext>
            </a:extLst>
          </p:cNvPr>
          <p:cNvSpPr txBox="1"/>
          <p:nvPr/>
        </p:nvSpPr>
        <p:spPr>
          <a:xfrm>
            <a:off x="657227" y="5172670"/>
            <a:ext cx="542962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2C567A"/>
                </a:solidFill>
              </a:rPr>
              <a:t>is less invasive than intramedullary injection</a:t>
            </a:r>
          </a:p>
          <a:p>
            <a:pPr marL="285750" indent="-285750">
              <a:buFont typeface="Arial" panose="020B0604020202020204" pitchFamily="34" charset="0"/>
              <a:buChar char="•"/>
            </a:pPr>
            <a:r>
              <a:rPr lang="en-US" dirty="0">
                <a:solidFill>
                  <a:srgbClr val="2C567A"/>
                </a:solidFill>
              </a:rPr>
              <a:t>can reduce the host's immune response</a:t>
            </a:r>
          </a:p>
          <a:p>
            <a:endParaRPr lang="en-US" dirty="0">
              <a:solidFill>
                <a:srgbClr val="2C567A"/>
              </a:solidFill>
            </a:endParaRPr>
          </a:p>
        </p:txBody>
      </p:sp>
      <p:sp>
        <p:nvSpPr>
          <p:cNvPr id="25" name="TextBox 24">
            <a:extLst>
              <a:ext uri="{FF2B5EF4-FFF2-40B4-BE49-F238E27FC236}">
                <a16:creationId xmlns:a16="http://schemas.microsoft.com/office/drawing/2014/main" id="{C5CDAED8-51DB-D0EE-6E41-DAEFA3A4B832}"/>
              </a:ext>
            </a:extLst>
          </p:cNvPr>
          <p:cNvSpPr txBox="1"/>
          <p:nvPr/>
        </p:nvSpPr>
        <p:spPr>
          <a:xfrm>
            <a:off x="6796366" y="2935562"/>
            <a:ext cx="5123894"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2C567A"/>
                </a:solidFill>
              </a:rPr>
              <a:t>are more effective than intravenous </a:t>
            </a:r>
          </a:p>
          <a:p>
            <a:r>
              <a:rPr lang="en-US" dirty="0">
                <a:solidFill>
                  <a:srgbClr val="2C567A"/>
                </a:solidFill>
              </a:rPr>
              <a:t>injection</a:t>
            </a:r>
          </a:p>
          <a:p>
            <a:pPr marL="285750" indent="-285750">
              <a:buFont typeface="Arial" panose="020B0604020202020204" pitchFamily="34" charset="0"/>
              <a:buChar char="•"/>
            </a:pPr>
            <a:endParaRPr lang="en-US" dirty="0">
              <a:solidFill>
                <a:srgbClr val="2C567A"/>
              </a:solidFill>
            </a:endParaRPr>
          </a:p>
        </p:txBody>
      </p:sp>
    </p:spTree>
    <p:extLst>
      <p:ext uri="{BB962C8B-B14F-4D97-AF65-F5344CB8AC3E}">
        <p14:creationId xmlns:p14="http://schemas.microsoft.com/office/powerpoint/2010/main" val="96029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A119CC-27FF-B5CD-C705-E1F3C795D7DA}"/>
              </a:ext>
            </a:extLst>
          </p:cNvPr>
          <p:cNvSpPr>
            <a:spLocks noGrp="1"/>
          </p:cNvSpPr>
          <p:nvPr>
            <p:ph type="sldNum" sz="quarter" idx="12"/>
          </p:nvPr>
        </p:nvSpPr>
        <p:spPr/>
        <p:txBody>
          <a:bodyPr/>
          <a:lstStyle/>
          <a:p>
            <a:fld id="{9EC71654-96A5-4280-94F3-931C61A9F92C}" type="slidenum">
              <a:rPr lang="en-US" noProof="0" smtClean="0"/>
              <a:pPr/>
              <a:t>23</a:t>
            </a:fld>
            <a:endParaRPr lang="en-US" noProof="0" dirty="0"/>
          </a:p>
        </p:txBody>
      </p:sp>
      <p:sp>
        <p:nvSpPr>
          <p:cNvPr id="4" name="TextBox 3">
            <a:extLst>
              <a:ext uri="{FF2B5EF4-FFF2-40B4-BE49-F238E27FC236}">
                <a16:creationId xmlns:a16="http://schemas.microsoft.com/office/drawing/2014/main" id="{10B59DFC-FD16-DD7D-6614-9792C9A44BC2}"/>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27" name="TextBox 26">
            <a:extLst>
              <a:ext uri="{FF2B5EF4-FFF2-40B4-BE49-F238E27FC236}">
                <a16:creationId xmlns:a16="http://schemas.microsoft.com/office/drawing/2014/main" id="{626DACE3-7C2A-C7F7-FB82-83B2AF7D395A}"/>
              </a:ext>
            </a:extLst>
          </p:cNvPr>
          <p:cNvSpPr txBox="1"/>
          <p:nvPr/>
        </p:nvSpPr>
        <p:spPr>
          <a:xfrm>
            <a:off x="381000" y="413177"/>
            <a:ext cx="6248400" cy="584775"/>
          </a:xfrm>
          <a:prstGeom prst="rect">
            <a:avLst/>
          </a:prstGeom>
          <a:noFill/>
        </p:spPr>
        <p:txBody>
          <a:bodyPr wrap="square">
            <a:spAutoFit/>
          </a:bodyPr>
          <a:lstStyle/>
          <a:p>
            <a:r>
              <a:rPr lang="en-US" sz="3200" b="1" dirty="0">
                <a:solidFill>
                  <a:srgbClr val="D60093"/>
                </a:solidFill>
                <a:latin typeface="Candara" panose="020E0502030303020204" pitchFamily="34" charset="0"/>
              </a:rPr>
              <a:t>Number of SCs</a:t>
            </a:r>
          </a:p>
        </p:txBody>
      </p:sp>
      <p:sp>
        <p:nvSpPr>
          <p:cNvPr id="29" name="TextBox 28">
            <a:extLst>
              <a:ext uri="{FF2B5EF4-FFF2-40B4-BE49-F238E27FC236}">
                <a16:creationId xmlns:a16="http://schemas.microsoft.com/office/drawing/2014/main" id="{F05B1691-3E92-FBFE-9D49-6E9C36124B9C}"/>
              </a:ext>
            </a:extLst>
          </p:cNvPr>
          <p:cNvSpPr txBox="1"/>
          <p:nvPr/>
        </p:nvSpPr>
        <p:spPr>
          <a:xfrm>
            <a:off x="380998" y="1209065"/>
            <a:ext cx="10801721" cy="1569660"/>
          </a:xfrm>
          <a:prstGeom prst="rect">
            <a:avLst/>
          </a:prstGeom>
          <a:noFill/>
        </p:spPr>
        <p:txBody>
          <a:bodyPr wrap="square">
            <a:spAutoFit/>
          </a:bodyPr>
          <a:lstStyle/>
          <a:p>
            <a:pPr marL="285750" indent="-285750" algn="just">
              <a:buFont typeface="Wingdings" panose="05000000000000000000" pitchFamily="2" charset="2"/>
              <a:buChar char="Ø"/>
            </a:pPr>
            <a:r>
              <a:rPr lang="en-US" sz="2400" dirty="0">
                <a:solidFill>
                  <a:srgbClr val="2C567A"/>
                </a:solidFill>
              </a:rPr>
              <a:t>An insufficient number of transplanted cells will make it difficult to exert therapeutic effects.</a:t>
            </a:r>
          </a:p>
          <a:p>
            <a:pPr marL="285750" indent="-285750" algn="just">
              <a:buFont typeface="Wingdings" panose="05000000000000000000" pitchFamily="2" charset="2"/>
              <a:buChar char="Ø"/>
            </a:pPr>
            <a:r>
              <a:rPr lang="en-US" sz="2400" dirty="0">
                <a:solidFill>
                  <a:srgbClr val="2C567A"/>
                </a:solidFill>
              </a:rPr>
              <a:t>Most studies of the SC treatments for SCI used a number of cells ranging from tens of thousands to millions and had significant therapeutic effects.</a:t>
            </a:r>
          </a:p>
        </p:txBody>
      </p:sp>
      <p:sp>
        <p:nvSpPr>
          <p:cNvPr id="31" name="TextBox 30">
            <a:extLst>
              <a:ext uri="{FF2B5EF4-FFF2-40B4-BE49-F238E27FC236}">
                <a16:creationId xmlns:a16="http://schemas.microsoft.com/office/drawing/2014/main" id="{BD2A6305-4C96-7FB5-DF05-C624A09FE57B}"/>
              </a:ext>
            </a:extLst>
          </p:cNvPr>
          <p:cNvSpPr txBox="1"/>
          <p:nvPr/>
        </p:nvSpPr>
        <p:spPr>
          <a:xfrm>
            <a:off x="380999" y="2980000"/>
            <a:ext cx="10801721" cy="2308324"/>
          </a:xfrm>
          <a:prstGeom prst="rect">
            <a:avLst/>
          </a:prstGeom>
          <a:noFill/>
        </p:spPr>
        <p:txBody>
          <a:bodyPr wrap="square">
            <a:spAutoFit/>
          </a:bodyPr>
          <a:lstStyle/>
          <a:p>
            <a:pPr marL="285750" indent="-285750" algn="just">
              <a:buFont typeface="Wingdings" panose="05000000000000000000" pitchFamily="2" charset="2"/>
              <a:buChar char="Ø"/>
            </a:pPr>
            <a:r>
              <a:rPr lang="en-US" sz="2400" dirty="0">
                <a:solidFill>
                  <a:srgbClr val="2C567A"/>
                </a:solidFill>
              </a:rPr>
              <a:t>However, the number of cells used in SC therapy is not the more the better.</a:t>
            </a:r>
          </a:p>
          <a:p>
            <a:pPr marL="285750" indent="-285750" algn="just">
              <a:buFont typeface="Wingdings" panose="05000000000000000000" pitchFamily="2" charset="2"/>
              <a:buChar char="Ø"/>
            </a:pPr>
            <a:r>
              <a:rPr lang="en-US" sz="2400" dirty="0">
                <a:solidFill>
                  <a:srgbClr val="2C567A"/>
                </a:solidFill>
              </a:rPr>
              <a:t>One possible explanation for these results is that the high number of transplanted cells in the high-dose group produces or integrates a large number of mature neurons, which can negatively regulate the spinal cord in the absence of external intervention, thereby affecting the expected therapeutic effect of SC treatment .</a:t>
            </a:r>
          </a:p>
          <a:p>
            <a:pPr marL="285750" indent="-285750" algn="just">
              <a:buFont typeface="Wingdings" panose="05000000000000000000" pitchFamily="2" charset="2"/>
              <a:buChar char="Ø"/>
            </a:pPr>
            <a:endParaRPr lang="en-US" sz="2400" dirty="0">
              <a:solidFill>
                <a:srgbClr val="2C567A"/>
              </a:solidFill>
            </a:endParaRPr>
          </a:p>
        </p:txBody>
      </p:sp>
      <p:sp>
        <p:nvSpPr>
          <p:cNvPr id="33" name="TextBox 32">
            <a:extLst>
              <a:ext uri="{FF2B5EF4-FFF2-40B4-BE49-F238E27FC236}">
                <a16:creationId xmlns:a16="http://schemas.microsoft.com/office/drawing/2014/main" id="{66650A24-2999-CDA6-0B24-AD7A1D3C4B6C}"/>
              </a:ext>
            </a:extLst>
          </p:cNvPr>
          <p:cNvSpPr txBox="1"/>
          <p:nvPr/>
        </p:nvSpPr>
        <p:spPr>
          <a:xfrm>
            <a:off x="381001" y="5265003"/>
            <a:ext cx="10801719" cy="830997"/>
          </a:xfrm>
          <a:prstGeom prst="rect">
            <a:avLst/>
          </a:prstGeom>
          <a:noFill/>
        </p:spPr>
        <p:txBody>
          <a:bodyPr wrap="square">
            <a:spAutoFit/>
          </a:bodyPr>
          <a:lstStyle/>
          <a:p>
            <a:pPr marL="285750" indent="-285750" algn="just">
              <a:buFont typeface="Wingdings" panose="05000000000000000000" pitchFamily="2" charset="2"/>
              <a:buChar char="Ø"/>
            </a:pPr>
            <a:r>
              <a:rPr lang="en-US" sz="2400" dirty="0">
                <a:solidFill>
                  <a:srgbClr val="0072C7"/>
                </a:solidFill>
              </a:rPr>
              <a:t>Therefore, the number of effective SCs for the treatment of SCI is still not very clear, which needs further study.</a:t>
            </a:r>
          </a:p>
        </p:txBody>
      </p:sp>
    </p:spTree>
    <p:extLst>
      <p:ext uri="{BB962C8B-B14F-4D97-AF65-F5344CB8AC3E}">
        <p14:creationId xmlns:p14="http://schemas.microsoft.com/office/powerpoint/2010/main" val="2820939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D60A92-8334-BB63-1948-439A4A9C5263}"/>
              </a:ext>
            </a:extLst>
          </p:cNvPr>
          <p:cNvSpPr>
            <a:spLocks noGrp="1"/>
          </p:cNvSpPr>
          <p:nvPr>
            <p:ph type="sldNum" sz="quarter" idx="12"/>
          </p:nvPr>
        </p:nvSpPr>
        <p:spPr/>
        <p:txBody>
          <a:bodyPr/>
          <a:lstStyle/>
          <a:p>
            <a:fld id="{9EC71654-96A5-4280-94F3-931C61A9F92C}" type="slidenum">
              <a:rPr lang="en-US" noProof="0" smtClean="0"/>
              <a:pPr/>
              <a:t>24</a:t>
            </a:fld>
            <a:endParaRPr lang="en-US" noProof="0" dirty="0"/>
          </a:p>
        </p:txBody>
      </p:sp>
      <p:pic>
        <p:nvPicPr>
          <p:cNvPr id="9" name="Picture Placeholder 8">
            <a:extLst>
              <a:ext uri="{FF2B5EF4-FFF2-40B4-BE49-F238E27FC236}">
                <a16:creationId xmlns:a16="http://schemas.microsoft.com/office/drawing/2014/main" id="{D7F0FC90-ADCB-F0FD-DDFA-A27EA98EB8A2}"/>
              </a:ext>
            </a:extLst>
          </p:cNvPr>
          <p:cNvPicPr>
            <a:picLocks noGrp="1" noChangeAspect="1"/>
          </p:cNvPicPr>
          <p:nvPr>
            <p:ph type="pic" sz="quarter" idx="13"/>
          </p:nvPr>
        </p:nvPicPr>
        <p:blipFill>
          <a:blip r:embed="rId2"/>
          <a:srcRect l="18799" r="18799"/>
          <a:stretch>
            <a:fillRect/>
          </a:stretch>
        </p:blipFill>
        <p:spPr/>
      </p:pic>
      <p:sp>
        <p:nvSpPr>
          <p:cNvPr id="7" name="TextBox 6">
            <a:extLst>
              <a:ext uri="{FF2B5EF4-FFF2-40B4-BE49-F238E27FC236}">
                <a16:creationId xmlns:a16="http://schemas.microsoft.com/office/drawing/2014/main" id="{E6AEC2B2-4868-276B-B9CA-30AE373582E4}"/>
              </a:ext>
            </a:extLst>
          </p:cNvPr>
          <p:cNvSpPr txBox="1"/>
          <p:nvPr/>
        </p:nvSpPr>
        <p:spPr>
          <a:xfrm>
            <a:off x="242888" y="212632"/>
            <a:ext cx="6105524" cy="1200329"/>
          </a:xfrm>
          <a:prstGeom prst="rect">
            <a:avLst/>
          </a:prstGeom>
          <a:noFill/>
        </p:spPr>
        <p:txBody>
          <a:bodyPr wrap="square">
            <a:spAutoFit/>
          </a:bodyPr>
          <a:lstStyle/>
          <a:p>
            <a:r>
              <a:rPr lang="en-US" sz="3600" b="1" dirty="0">
                <a:solidFill>
                  <a:schemeClr val="accent6">
                    <a:lumMod val="75000"/>
                  </a:schemeClr>
                </a:solidFill>
                <a:latin typeface="Candara" panose="020E0502030303020204" pitchFamily="34" charset="0"/>
              </a:rPr>
              <a:t>Stem cells therapy for</a:t>
            </a:r>
          </a:p>
          <a:p>
            <a:r>
              <a:rPr lang="en-US" sz="3600" b="1" dirty="0">
                <a:solidFill>
                  <a:srgbClr val="D60093"/>
                </a:solidFill>
                <a:latin typeface="Candara" panose="020E0502030303020204" pitchFamily="34" charset="0"/>
              </a:rPr>
              <a:t>diabetes mellitus type 1 &amp; 2</a:t>
            </a:r>
          </a:p>
        </p:txBody>
      </p:sp>
      <p:sp>
        <p:nvSpPr>
          <p:cNvPr id="10" name="TextBox 9">
            <a:extLst>
              <a:ext uri="{FF2B5EF4-FFF2-40B4-BE49-F238E27FC236}">
                <a16:creationId xmlns:a16="http://schemas.microsoft.com/office/drawing/2014/main" id="{79A71921-BABF-10B9-BD1D-31E51A5CC54D}"/>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5E19D314-C59A-BF1E-9470-AAE4BB25BCD2}"/>
              </a:ext>
            </a:extLst>
          </p:cNvPr>
          <p:cNvSpPr txBox="1"/>
          <p:nvPr/>
        </p:nvSpPr>
        <p:spPr>
          <a:xfrm>
            <a:off x="381000" y="4268615"/>
            <a:ext cx="6010274" cy="2308324"/>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2C567A"/>
                </a:solidFill>
              </a:rPr>
              <a:t>Adult stem cell therapy with autologous stem cells fights type 1 and type 2 diabetes at its roots, reducing hyperglycemia.</a:t>
            </a:r>
          </a:p>
          <a:p>
            <a:pPr marL="285750" indent="-285750">
              <a:buFont typeface="Arial" panose="020B0604020202020204" pitchFamily="34" charset="0"/>
              <a:buChar char="•"/>
            </a:pPr>
            <a:r>
              <a:rPr lang="en-US" sz="2400" dirty="0">
                <a:solidFill>
                  <a:srgbClr val="2C567A"/>
                </a:solidFill>
              </a:rPr>
              <a:t>These re-injected stem cells are capable of regenerating damaged cells such as pancreatic beta cells.</a:t>
            </a:r>
          </a:p>
        </p:txBody>
      </p:sp>
      <p:sp>
        <p:nvSpPr>
          <p:cNvPr id="14" name="TextBox 13">
            <a:extLst>
              <a:ext uri="{FF2B5EF4-FFF2-40B4-BE49-F238E27FC236}">
                <a16:creationId xmlns:a16="http://schemas.microsoft.com/office/drawing/2014/main" id="{4243B979-2FC1-390F-B2D3-EC52EE6F4884}"/>
              </a:ext>
            </a:extLst>
          </p:cNvPr>
          <p:cNvSpPr txBox="1"/>
          <p:nvPr/>
        </p:nvSpPr>
        <p:spPr>
          <a:xfrm>
            <a:off x="381000" y="1960291"/>
            <a:ext cx="4953000" cy="2308324"/>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2C567A"/>
                </a:solidFill>
              </a:rPr>
              <a:t>Diabetes results from the loss of '</a:t>
            </a:r>
            <a:r>
              <a:rPr lang="en-US" sz="2400" dirty="0">
                <a:solidFill>
                  <a:srgbClr val="FF9900"/>
                </a:solidFill>
              </a:rPr>
              <a:t>beta</a:t>
            </a:r>
            <a:r>
              <a:rPr lang="en-US" sz="2400" dirty="0">
                <a:solidFill>
                  <a:srgbClr val="2C567A"/>
                </a:solidFill>
              </a:rPr>
              <a:t>' cells in the pancreas that make insulin, the hormone which acts to lower blood sugar. Diabetic patients have to take insulin injections lifelong.</a:t>
            </a:r>
          </a:p>
        </p:txBody>
      </p:sp>
    </p:spTree>
    <p:extLst>
      <p:ext uri="{BB962C8B-B14F-4D97-AF65-F5344CB8AC3E}">
        <p14:creationId xmlns:p14="http://schemas.microsoft.com/office/powerpoint/2010/main" val="61474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C8D52F-EF5E-2080-89FF-290BD52CCB7D}"/>
              </a:ext>
            </a:extLst>
          </p:cNvPr>
          <p:cNvSpPr>
            <a:spLocks noGrp="1"/>
          </p:cNvSpPr>
          <p:nvPr>
            <p:ph type="sldNum" sz="quarter" idx="12"/>
          </p:nvPr>
        </p:nvSpPr>
        <p:spPr/>
        <p:txBody>
          <a:bodyPr/>
          <a:lstStyle/>
          <a:p>
            <a:fld id="{9EC71654-96A5-4280-94F3-931C61A9F92C}" type="slidenum">
              <a:rPr lang="en-US" noProof="0" smtClean="0"/>
              <a:pPr/>
              <a:t>25</a:t>
            </a:fld>
            <a:endParaRPr lang="en-US" noProof="0" dirty="0"/>
          </a:p>
        </p:txBody>
      </p:sp>
      <p:sp>
        <p:nvSpPr>
          <p:cNvPr id="4" name="TextBox 3">
            <a:extLst>
              <a:ext uri="{FF2B5EF4-FFF2-40B4-BE49-F238E27FC236}">
                <a16:creationId xmlns:a16="http://schemas.microsoft.com/office/drawing/2014/main" id="{AB3829B4-3D6A-802E-DB77-7F00FE6CAC80}"/>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D69CDF5B-073E-59A4-9978-4A8EC87D5ADA}"/>
              </a:ext>
            </a:extLst>
          </p:cNvPr>
          <p:cNvSpPr txBox="1"/>
          <p:nvPr/>
        </p:nvSpPr>
        <p:spPr>
          <a:xfrm>
            <a:off x="266699" y="275987"/>
            <a:ext cx="8391525" cy="707886"/>
          </a:xfrm>
          <a:prstGeom prst="rect">
            <a:avLst/>
          </a:prstGeom>
          <a:noFill/>
        </p:spPr>
        <p:txBody>
          <a:bodyPr wrap="square">
            <a:spAutoFit/>
          </a:bodyPr>
          <a:lstStyle/>
          <a:p>
            <a:r>
              <a:rPr lang="en-US" sz="4000" b="1" dirty="0">
                <a:solidFill>
                  <a:schemeClr val="accent6">
                    <a:lumMod val="75000"/>
                  </a:schemeClr>
                </a:solidFill>
                <a:latin typeface="Candara" panose="020E0502030303020204" pitchFamily="34" charset="0"/>
              </a:rPr>
              <a:t>Stem cells therapy for </a:t>
            </a:r>
            <a:r>
              <a:rPr lang="en-US" sz="4000" b="1" dirty="0">
                <a:solidFill>
                  <a:srgbClr val="D60093"/>
                </a:solidFill>
                <a:latin typeface="Candara" panose="020E0502030303020204" pitchFamily="34" charset="0"/>
              </a:rPr>
              <a:t>Hearing loss</a:t>
            </a:r>
          </a:p>
        </p:txBody>
      </p:sp>
      <p:sp>
        <p:nvSpPr>
          <p:cNvPr id="10" name="TextBox 9">
            <a:extLst>
              <a:ext uri="{FF2B5EF4-FFF2-40B4-BE49-F238E27FC236}">
                <a16:creationId xmlns:a16="http://schemas.microsoft.com/office/drawing/2014/main" id="{9FE830BF-6481-BEF9-F1C4-2D1F4C2AB957}"/>
              </a:ext>
            </a:extLst>
          </p:cNvPr>
          <p:cNvSpPr txBox="1"/>
          <p:nvPr/>
        </p:nvSpPr>
        <p:spPr>
          <a:xfrm>
            <a:off x="266698" y="1239414"/>
            <a:ext cx="11096997" cy="1200329"/>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2C567A"/>
                </a:solidFill>
              </a:rPr>
              <a:t>stem cell therapy involves transplanting new stem cells into the inner ears. The delicate hairs inside our cochlea, or inner ear, help us hear.</a:t>
            </a:r>
          </a:p>
          <a:p>
            <a:pPr marL="342900" indent="-342900">
              <a:buFont typeface="Arial" panose="020B0604020202020204" pitchFamily="34" charset="0"/>
              <a:buChar char="•"/>
            </a:pPr>
            <a:r>
              <a:rPr lang="en-US" sz="2400" dirty="0">
                <a:solidFill>
                  <a:srgbClr val="2C567A"/>
                </a:solidFill>
              </a:rPr>
              <a:t>Damage to these hairs can lead to permanent hearing loss</a:t>
            </a:r>
          </a:p>
        </p:txBody>
      </p:sp>
      <p:sp>
        <p:nvSpPr>
          <p:cNvPr id="11" name="TextBox 10">
            <a:extLst>
              <a:ext uri="{FF2B5EF4-FFF2-40B4-BE49-F238E27FC236}">
                <a16:creationId xmlns:a16="http://schemas.microsoft.com/office/drawing/2014/main" id="{5C1A8126-E4FD-18DE-D776-181A2195D57C}"/>
              </a:ext>
            </a:extLst>
          </p:cNvPr>
          <p:cNvSpPr txBox="1"/>
          <p:nvPr/>
        </p:nvSpPr>
        <p:spPr>
          <a:xfrm>
            <a:off x="266698" y="2516900"/>
            <a:ext cx="11201402" cy="830997"/>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2C567A"/>
                </a:solidFill>
              </a:rPr>
              <a:t>There has been success in re-growing cochlea sensory hair cells with the use of stem cells.</a:t>
            </a:r>
          </a:p>
        </p:txBody>
      </p:sp>
      <p:pic>
        <p:nvPicPr>
          <p:cNvPr id="13" name="Picture 12">
            <a:extLst>
              <a:ext uri="{FF2B5EF4-FFF2-40B4-BE49-F238E27FC236}">
                <a16:creationId xmlns:a16="http://schemas.microsoft.com/office/drawing/2014/main" id="{8556FA00-F4F6-F828-8598-3B852EBA55C8}"/>
              </a:ext>
            </a:extLst>
          </p:cNvPr>
          <p:cNvPicPr>
            <a:picLocks noChangeAspect="1"/>
          </p:cNvPicPr>
          <p:nvPr/>
        </p:nvPicPr>
        <p:blipFill rotWithShape="1">
          <a:blip r:embed="rId2"/>
          <a:srcRect t="3716" b="3554"/>
          <a:stretch/>
        </p:blipFill>
        <p:spPr>
          <a:xfrm>
            <a:off x="2667000" y="3495675"/>
            <a:ext cx="7162799" cy="3362325"/>
          </a:xfrm>
          <a:prstGeom prst="rect">
            <a:avLst/>
          </a:prstGeom>
        </p:spPr>
      </p:pic>
    </p:spTree>
    <p:extLst>
      <p:ext uri="{BB962C8B-B14F-4D97-AF65-F5344CB8AC3E}">
        <p14:creationId xmlns:p14="http://schemas.microsoft.com/office/powerpoint/2010/main" val="3447777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E6A357-47B1-FB30-FA90-79FA7908AD85}"/>
              </a:ext>
            </a:extLst>
          </p:cNvPr>
          <p:cNvSpPr>
            <a:spLocks noGrp="1"/>
          </p:cNvSpPr>
          <p:nvPr>
            <p:ph type="sldNum" sz="quarter" idx="12"/>
          </p:nvPr>
        </p:nvSpPr>
        <p:spPr/>
        <p:txBody>
          <a:bodyPr/>
          <a:lstStyle/>
          <a:p>
            <a:fld id="{9EC71654-96A5-4280-94F3-931C61A9F92C}" type="slidenum">
              <a:rPr lang="en-US" noProof="0" smtClean="0"/>
              <a:pPr/>
              <a:t>26</a:t>
            </a:fld>
            <a:endParaRPr lang="en-US" noProof="0" dirty="0"/>
          </a:p>
        </p:txBody>
      </p:sp>
      <p:sp>
        <p:nvSpPr>
          <p:cNvPr id="4" name="TextBox 3">
            <a:extLst>
              <a:ext uri="{FF2B5EF4-FFF2-40B4-BE49-F238E27FC236}">
                <a16:creationId xmlns:a16="http://schemas.microsoft.com/office/drawing/2014/main" id="{DACC7C63-6F36-2DDC-6D9F-220174CABF1C}"/>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934EAAE5-742D-E769-AFB7-A21CDBDF347F}"/>
              </a:ext>
            </a:extLst>
          </p:cNvPr>
          <p:cNvSpPr txBox="1"/>
          <p:nvPr/>
        </p:nvSpPr>
        <p:spPr>
          <a:xfrm>
            <a:off x="381000" y="367784"/>
            <a:ext cx="9124950" cy="646331"/>
          </a:xfrm>
          <a:prstGeom prst="rect">
            <a:avLst/>
          </a:prstGeom>
          <a:noFill/>
        </p:spPr>
        <p:txBody>
          <a:bodyPr wrap="square">
            <a:spAutoFit/>
          </a:bodyPr>
          <a:lstStyle/>
          <a:p>
            <a:r>
              <a:rPr lang="en-US" sz="3600" b="1" dirty="0">
                <a:solidFill>
                  <a:schemeClr val="accent6">
                    <a:lumMod val="75000"/>
                  </a:schemeClr>
                </a:solidFill>
                <a:latin typeface="Candara" panose="020E0502030303020204" pitchFamily="34" charset="0"/>
              </a:rPr>
              <a:t>Stem cells therapy for </a:t>
            </a:r>
            <a:r>
              <a:rPr lang="en-US" sz="3600" b="1" dirty="0">
                <a:solidFill>
                  <a:srgbClr val="D60093"/>
                </a:solidFill>
                <a:latin typeface="Candara" panose="020E0502030303020204" pitchFamily="34" charset="0"/>
              </a:rPr>
              <a:t>eyesight</a:t>
            </a:r>
          </a:p>
        </p:txBody>
      </p:sp>
      <p:sp>
        <p:nvSpPr>
          <p:cNvPr id="6" name="TextBox 5">
            <a:extLst>
              <a:ext uri="{FF2B5EF4-FFF2-40B4-BE49-F238E27FC236}">
                <a16:creationId xmlns:a16="http://schemas.microsoft.com/office/drawing/2014/main" id="{E9A69DBE-CEB1-66EE-2EB5-ACE3EEEEB1A1}"/>
              </a:ext>
            </a:extLst>
          </p:cNvPr>
          <p:cNvSpPr txBox="1"/>
          <p:nvPr/>
        </p:nvSpPr>
        <p:spPr>
          <a:xfrm>
            <a:off x="381000" y="1183838"/>
            <a:ext cx="10982696" cy="1200329"/>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2C567A"/>
                </a:solidFill>
              </a:rPr>
              <a:t>Using embryonic stem cells, scientists are able to grow a thin sheet of totipotent stem cells in the laboratory. When these sheets are trans planted over the damaged retina, the stem cell stimulate renewed repair, eventually restoring vision.</a:t>
            </a:r>
          </a:p>
        </p:txBody>
      </p:sp>
      <p:pic>
        <p:nvPicPr>
          <p:cNvPr id="8" name="Picture 7">
            <a:extLst>
              <a:ext uri="{FF2B5EF4-FFF2-40B4-BE49-F238E27FC236}">
                <a16:creationId xmlns:a16="http://schemas.microsoft.com/office/drawing/2014/main" id="{51940048-4623-AB05-00E9-2301ECDBBA41}"/>
              </a:ext>
            </a:extLst>
          </p:cNvPr>
          <p:cNvPicPr>
            <a:picLocks noChangeAspect="1"/>
          </p:cNvPicPr>
          <p:nvPr/>
        </p:nvPicPr>
        <p:blipFill rotWithShape="1">
          <a:blip r:embed="rId2"/>
          <a:srcRect t="18510" b="4714"/>
          <a:stretch/>
        </p:blipFill>
        <p:spPr>
          <a:xfrm>
            <a:off x="1600199" y="2636870"/>
            <a:ext cx="9220201" cy="4221129"/>
          </a:xfrm>
          <a:prstGeom prst="rect">
            <a:avLst/>
          </a:prstGeom>
          <a:ln>
            <a:noFill/>
          </a:ln>
          <a:effectLst>
            <a:softEdge rad="112500"/>
          </a:effectLst>
        </p:spPr>
      </p:pic>
    </p:spTree>
    <p:extLst>
      <p:ext uri="{BB962C8B-B14F-4D97-AF65-F5344CB8AC3E}">
        <p14:creationId xmlns:p14="http://schemas.microsoft.com/office/powerpoint/2010/main" val="1555323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B2B264-70A8-80B3-FF28-E3FB11DB9B19}"/>
              </a:ext>
            </a:extLst>
          </p:cNvPr>
          <p:cNvSpPr>
            <a:spLocks noGrp="1"/>
          </p:cNvSpPr>
          <p:nvPr>
            <p:ph type="sldNum" sz="quarter" idx="12"/>
          </p:nvPr>
        </p:nvSpPr>
        <p:spPr/>
        <p:txBody>
          <a:bodyPr/>
          <a:lstStyle/>
          <a:p>
            <a:fld id="{9EC71654-96A5-4280-94F3-931C61A9F92C}" type="slidenum">
              <a:rPr lang="en-US" noProof="0" smtClean="0"/>
              <a:pPr/>
              <a:t>27</a:t>
            </a:fld>
            <a:endParaRPr lang="en-US" noProof="0" dirty="0"/>
          </a:p>
        </p:txBody>
      </p:sp>
      <p:sp>
        <p:nvSpPr>
          <p:cNvPr id="4" name="TextBox 3">
            <a:extLst>
              <a:ext uri="{FF2B5EF4-FFF2-40B4-BE49-F238E27FC236}">
                <a16:creationId xmlns:a16="http://schemas.microsoft.com/office/drawing/2014/main" id="{6B8693B8-F750-3099-C923-3A1533999651}"/>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8F2D9AD8-7086-AAB8-A316-3B921B5F6226}"/>
              </a:ext>
            </a:extLst>
          </p:cNvPr>
          <p:cNvSpPr txBox="1"/>
          <p:nvPr/>
        </p:nvSpPr>
        <p:spPr>
          <a:xfrm>
            <a:off x="381000" y="286693"/>
            <a:ext cx="7419977" cy="707886"/>
          </a:xfrm>
          <a:prstGeom prst="rect">
            <a:avLst/>
          </a:prstGeom>
          <a:noFill/>
        </p:spPr>
        <p:txBody>
          <a:bodyPr wrap="square">
            <a:spAutoFit/>
          </a:bodyPr>
          <a:lstStyle/>
          <a:p>
            <a:r>
              <a:rPr lang="en-US" sz="4000" b="1" dirty="0">
                <a:solidFill>
                  <a:schemeClr val="accent6">
                    <a:lumMod val="75000"/>
                  </a:schemeClr>
                </a:solidFill>
                <a:latin typeface="Candara" panose="020E0502030303020204" pitchFamily="34" charset="0"/>
              </a:rPr>
              <a:t>Stem Cell Therapy for </a:t>
            </a:r>
            <a:r>
              <a:rPr lang="en-US" sz="4000" b="1" dirty="0">
                <a:solidFill>
                  <a:srgbClr val="D60093"/>
                </a:solidFill>
                <a:latin typeface="Candara" panose="020E0502030303020204" pitchFamily="34" charset="0"/>
              </a:rPr>
              <a:t>Hair Loss</a:t>
            </a:r>
          </a:p>
        </p:txBody>
      </p:sp>
      <p:sp>
        <p:nvSpPr>
          <p:cNvPr id="6" name="TextBox 5">
            <a:extLst>
              <a:ext uri="{FF2B5EF4-FFF2-40B4-BE49-F238E27FC236}">
                <a16:creationId xmlns:a16="http://schemas.microsoft.com/office/drawing/2014/main" id="{2D34A506-023A-94B7-5D69-B07DAB1CCF54}"/>
              </a:ext>
            </a:extLst>
          </p:cNvPr>
          <p:cNvSpPr txBox="1"/>
          <p:nvPr/>
        </p:nvSpPr>
        <p:spPr>
          <a:xfrm>
            <a:off x="381000" y="1427465"/>
            <a:ext cx="6610350" cy="3785652"/>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2C567A"/>
                </a:solidFill>
              </a:rPr>
              <a:t>Hair follicles also contain stem cells, and some researches predict research on these follicle stem cells may lead to successes in treating baldness through “hair multiplication”, also known as “hair cloning”.</a:t>
            </a:r>
          </a:p>
          <a:p>
            <a:pPr algn="just"/>
            <a:endParaRPr lang="en-US" sz="2400" dirty="0">
              <a:solidFill>
                <a:srgbClr val="2C567A"/>
              </a:solidFill>
            </a:endParaRPr>
          </a:p>
          <a:p>
            <a:pPr marL="285750" indent="-285750" algn="just">
              <a:buFont typeface="Arial" panose="020B0604020202020204" pitchFamily="34" charset="0"/>
              <a:buChar char="•"/>
            </a:pPr>
            <a:r>
              <a:rPr lang="en-US" sz="2400" dirty="0">
                <a:solidFill>
                  <a:srgbClr val="2C567A"/>
                </a:solidFill>
              </a:rPr>
              <a:t>Treatment is expected to work through taking stem cells from existing follicles, multiplying them in culture, and implanting the new follicles into the scalp.</a:t>
            </a:r>
          </a:p>
        </p:txBody>
      </p:sp>
      <p:pic>
        <p:nvPicPr>
          <p:cNvPr id="7" name="Picture 6">
            <a:extLst>
              <a:ext uri="{FF2B5EF4-FFF2-40B4-BE49-F238E27FC236}">
                <a16:creationId xmlns:a16="http://schemas.microsoft.com/office/drawing/2014/main" id="{8D289C29-3935-08B6-2D31-F68D8D64C032}"/>
              </a:ext>
            </a:extLst>
          </p:cNvPr>
          <p:cNvPicPr>
            <a:picLocks noChangeAspect="1"/>
          </p:cNvPicPr>
          <p:nvPr/>
        </p:nvPicPr>
        <p:blipFill>
          <a:blip r:embed="rId2"/>
          <a:stretch>
            <a:fillRect/>
          </a:stretch>
        </p:blipFill>
        <p:spPr>
          <a:xfrm>
            <a:off x="8124825" y="1728004"/>
            <a:ext cx="3386101" cy="4050212"/>
          </a:xfrm>
          <a:prstGeom prst="rect">
            <a:avLst/>
          </a:prstGeom>
        </p:spPr>
      </p:pic>
    </p:spTree>
    <p:extLst>
      <p:ext uri="{BB962C8B-B14F-4D97-AF65-F5344CB8AC3E}">
        <p14:creationId xmlns:p14="http://schemas.microsoft.com/office/powerpoint/2010/main" val="360824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a:lstStyle/>
          <a:p>
            <a:fld id="{9EC71654-96A5-4280-94F3-931C61A9F92C}" type="slidenum">
              <a:rPr lang="en-US" smtClean="0"/>
              <a:pPr/>
              <a:t>28</a:t>
            </a:fld>
            <a:endParaRPr lang="en-US" dirty="0"/>
          </a:p>
        </p:txBody>
      </p:sp>
      <p:pic>
        <p:nvPicPr>
          <p:cNvPr id="39" name="Picture Placeholder 38">
            <a:extLst>
              <a:ext uri="{FF2B5EF4-FFF2-40B4-BE49-F238E27FC236}">
                <a16:creationId xmlns:a16="http://schemas.microsoft.com/office/drawing/2014/main" id="{A53E8984-BBE7-3455-5DCA-5CDEBA9CCD88}"/>
              </a:ext>
            </a:extLst>
          </p:cNvPr>
          <p:cNvPicPr>
            <a:picLocks noGrp="1" noChangeAspect="1"/>
          </p:cNvPicPr>
          <p:nvPr>
            <p:ph type="pic" sz="quarter" idx="13"/>
          </p:nvPr>
        </p:nvPicPr>
        <p:blipFill>
          <a:blip r:embed="rId3"/>
          <a:srcRect/>
          <a:stretch>
            <a:fillRect/>
          </a:stretch>
        </p:blipFill>
        <p:spPr/>
      </p:pic>
      <p:pic>
        <p:nvPicPr>
          <p:cNvPr id="45" name="Picture Placeholder 44">
            <a:extLst>
              <a:ext uri="{FF2B5EF4-FFF2-40B4-BE49-F238E27FC236}">
                <a16:creationId xmlns:a16="http://schemas.microsoft.com/office/drawing/2014/main" id="{C7008F08-8B7F-35F1-CDED-0C8D3379D64B}"/>
              </a:ext>
            </a:extLst>
          </p:cNvPr>
          <p:cNvPicPr>
            <a:picLocks noGrp="1" noChangeAspect="1"/>
          </p:cNvPicPr>
          <p:nvPr>
            <p:ph type="pic" sz="quarter" idx="14"/>
          </p:nvPr>
        </p:nvPicPr>
        <p:blipFill>
          <a:blip r:embed="rId4"/>
          <a:srcRect/>
          <a:stretch>
            <a:fillRect/>
          </a:stretch>
        </p:blipFill>
        <p:spPr/>
      </p:pic>
      <p:pic>
        <p:nvPicPr>
          <p:cNvPr id="49" name="Picture Placeholder 48">
            <a:extLst>
              <a:ext uri="{FF2B5EF4-FFF2-40B4-BE49-F238E27FC236}">
                <a16:creationId xmlns:a16="http://schemas.microsoft.com/office/drawing/2014/main" id="{9E69A932-B306-0C6B-774B-C6036AE39165}"/>
              </a:ext>
            </a:extLst>
          </p:cNvPr>
          <p:cNvPicPr>
            <a:picLocks noGrp="1" noChangeAspect="1"/>
          </p:cNvPicPr>
          <p:nvPr>
            <p:ph type="pic" sz="quarter" idx="15"/>
          </p:nvPr>
        </p:nvPicPr>
        <p:blipFill>
          <a:blip r:embed="rId5"/>
          <a:srcRect/>
          <a:stretch>
            <a:fillRect/>
          </a:stretch>
        </p:blipFill>
        <p:spPr/>
      </p:pic>
      <p:pic>
        <p:nvPicPr>
          <p:cNvPr id="53" name="Picture Placeholder 52">
            <a:extLst>
              <a:ext uri="{FF2B5EF4-FFF2-40B4-BE49-F238E27FC236}">
                <a16:creationId xmlns:a16="http://schemas.microsoft.com/office/drawing/2014/main" id="{5DE1F0A0-61C3-6062-DBF9-DBD17C81C2C7}"/>
              </a:ext>
            </a:extLst>
          </p:cNvPr>
          <p:cNvPicPr>
            <a:picLocks noGrp="1" noChangeAspect="1"/>
          </p:cNvPicPr>
          <p:nvPr>
            <p:ph type="pic" sz="quarter" idx="16"/>
          </p:nvPr>
        </p:nvPicPr>
        <p:blipFill>
          <a:blip r:embed="rId6"/>
          <a:srcRect/>
          <a:stretch>
            <a:fillRect/>
          </a:stretch>
        </p:blipFill>
        <p:spPr/>
      </p:pic>
      <p:sp>
        <p:nvSpPr>
          <p:cNvPr id="16" name="TextBox 15">
            <a:extLst>
              <a:ext uri="{FF2B5EF4-FFF2-40B4-BE49-F238E27FC236}">
                <a16:creationId xmlns:a16="http://schemas.microsoft.com/office/drawing/2014/main" id="{B17F03CC-AC5C-7263-BF88-7878DA2FA7E6}"/>
              </a:ext>
            </a:extLst>
          </p:cNvPr>
          <p:cNvSpPr txBox="1"/>
          <p:nvPr/>
        </p:nvSpPr>
        <p:spPr>
          <a:xfrm>
            <a:off x="381000" y="345999"/>
            <a:ext cx="6248400" cy="646331"/>
          </a:xfrm>
          <a:prstGeom prst="rect">
            <a:avLst/>
          </a:prstGeom>
          <a:noFill/>
        </p:spPr>
        <p:txBody>
          <a:bodyPr wrap="square">
            <a:spAutoFit/>
          </a:bodyPr>
          <a:lstStyle/>
          <a:p>
            <a:r>
              <a:rPr lang="en-US" sz="3600" b="1" dirty="0">
                <a:solidFill>
                  <a:srgbClr val="D60093"/>
                </a:solidFill>
                <a:latin typeface="Candara" panose="020E0502030303020204" pitchFamily="34" charset="0"/>
              </a:rPr>
              <a:t>Challenges and Prospects</a:t>
            </a:r>
          </a:p>
        </p:txBody>
      </p:sp>
      <p:sp>
        <p:nvSpPr>
          <p:cNvPr id="20" name="TextBox 19">
            <a:extLst>
              <a:ext uri="{FF2B5EF4-FFF2-40B4-BE49-F238E27FC236}">
                <a16:creationId xmlns:a16="http://schemas.microsoft.com/office/drawing/2014/main" id="{190B87C4-804D-CF44-6B6B-ED07CE465D22}"/>
              </a:ext>
            </a:extLst>
          </p:cNvPr>
          <p:cNvSpPr txBox="1"/>
          <p:nvPr/>
        </p:nvSpPr>
        <p:spPr>
          <a:xfrm>
            <a:off x="528880" y="3786962"/>
            <a:ext cx="2579852" cy="1754326"/>
          </a:xfrm>
          <a:prstGeom prst="rect">
            <a:avLst/>
          </a:prstGeom>
          <a:noFill/>
        </p:spPr>
        <p:txBody>
          <a:bodyPr wrap="square">
            <a:spAutoFit/>
          </a:bodyPr>
          <a:lstStyle/>
          <a:p>
            <a:pPr algn="ctr"/>
            <a:r>
              <a:rPr lang="en-US" dirty="0">
                <a:solidFill>
                  <a:srgbClr val="2C567A"/>
                </a:solidFill>
              </a:rPr>
              <a:t>cell therapy–related immunotoxicity, immunogenicity, and tumorigenicity are often discussed in preclinical studies.</a:t>
            </a:r>
          </a:p>
        </p:txBody>
      </p:sp>
      <p:sp>
        <p:nvSpPr>
          <p:cNvPr id="23" name="TextBox 22">
            <a:extLst>
              <a:ext uri="{FF2B5EF4-FFF2-40B4-BE49-F238E27FC236}">
                <a16:creationId xmlns:a16="http://schemas.microsoft.com/office/drawing/2014/main" id="{D10847EE-292E-DFFF-ACFB-6FA0FBF76664}"/>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25" name="TextBox 24">
            <a:extLst>
              <a:ext uri="{FF2B5EF4-FFF2-40B4-BE49-F238E27FC236}">
                <a16:creationId xmlns:a16="http://schemas.microsoft.com/office/drawing/2014/main" id="{01BA8BA1-3552-7BB7-A569-263CF75C8F82}"/>
              </a:ext>
            </a:extLst>
          </p:cNvPr>
          <p:cNvSpPr txBox="1"/>
          <p:nvPr/>
        </p:nvSpPr>
        <p:spPr>
          <a:xfrm>
            <a:off x="3214860" y="3786962"/>
            <a:ext cx="2895600" cy="2585323"/>
          </a:xfrm>
          <a:prstGeom prst="rect">
            <a:avLst/>
          </a:prstGeom>
          <a:noFill/>
        </p:spPr>
        <p:txBody>
          <a:bodyPr wrap="square">
            <a:spAutoFit/>
          </a:bodyPr>
          <a:lstStyle/>
          <a:p>
            <a:pPr algn="ctr"/>
            <a:r>
              <a:rPr lang="en-US" dirty="0">
                <a:solidFill>
                  <a:srgbClr val="2C567A"/>
                </a:solidFill>
              </a:rPr>
              <a:t>limited cell survival and limited integration were common obstacles in previous studies with different experimental designs, including cell number, timing of treatment193, and strategies of transplantation</a:t>
            </a:r>
          </a:p>
        </p:txBody>
      </p:sp>
      <p:sp>
        <p:nvSpPr>
          <p:cNvPr id="35" name="TextBox 34">
            <a:extLst>
              <a:ext uri="{FF2B5EF4-FFF2-40B4-BE49-F238E27FC236}">
                <a16:creationId xmlns:a16="http://schemas.microsoft.com/office/drawing/2014/main" id="{54339697-564E-04EB-A861-B9B03E0CEE8D}"/>
              </a:ext>
            </a:extLst>
          </p:cNvPr>
          <p:cNvSpPr txBox="1"/>
          <p:nvPr/>
        </p:nvSpPr>
        <p:spPr>
          <a:xfrm>
            <a:off x="6295363" y="3786962"/>
            <a:ext cx="2588705" cy="1477328"/>
          </a:xfrm>
          <a:prstGeom prst="rect">
            <a:avLst/>
          </a:prstGeom>
          <a:noFill/>
        </p:spPr>
        <p:txBody>
          <a:bodyPr wrap="square">
            <a:spAutoFit/>
          </a:bodyPr>
          <a:lstStyle/>
          <a:p>
            <a:pPr algn="ctr"/>
            <a:r>
              <a:rPr lang="en-US" dirty="0">
                <a:solidFill>
                  <a:srgbClr val="2C567A"/>
                </a:solidFill>
              </a:rPr>
              <a:t>it is important to ensure the genetic stability, generation consistency, and storage safety of stem cells</a:t>
            </a:r>
          </a:p>
        </p:txBody>
      </p:sp>
      <p:sp>
        <p:nvSpPr>
          <p:cNvPr id="41" name="TextBox 40">
            <a:extLst>
              <a:ext uri="{FF2B5EF4-FFF2-40B4-BE49-F238E27FC236}">
                <a16:creationId xmlns:a16="http://schemas.microsoft.com/office/drawing/2014/main" id="{A9A1619A-8A21-40F6-6F80-BF13BD7FE449}"/>
              </a:ext>
            </a:extLst>
          </p:cNvPr>
          <p:cNvSpPr txBox="1"/>
          <p:nvPr/>
        </p:nvSpPr>
        <p:spPr>
          <a:xfrm>
            <a:off x="9083270" y="3786962"/>
            <a:ext cx="2790825" cy="1754326"/>
          </a:xfrm>
          <a:prstGeom prst="rect">
            <a:avLst/>
          </a:prstGeom>
          <a:noFill/>
        </p:spPr>
        <p:txBody>
          <a:bodyPr wrap="square">
            <a:spAutoFit/>
          </a:bodyPr>
          <a:lstStyle/>
          <a:p>
            <a:pPr algn="ctr"/>
            <a:r>
              <a:rPr lang="en-US" dirty="0">
                <a:solidFill>
                  <a:srgbClr val="2C567A"/>
                </a:solidFill>
              </a:rPr>
              <a:t>the mechanism of the effects and biological properties should be further investigated to guide the clinical application</a:t>
            </a:r>
          </a:p>
        </p:txBody>
      </p:sp>
    </p:spTree>
    <p:extLst>
      <p:ext uri="{BB962C8B-B14F-4D97-AF65-F5344CB8AC3E}">
        <p14:creationId xmlns:p14="http://schemas.microsoft.com/office/powerpoint/2010/main" val="2407671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72A32C-BA4F-2105-DEAC-2E15319263BC}"/>
              </a:ext>
            </a:extLst>
          </p:cNvPr>
          <p:cNvSpPr>
            <a:spLocks noGrp="1"/>
          </p:cNvSpPr>
          <p:nvPr>
            <p:ph type="sldNum" sz="quarter" idx="12"/>
          </p:nvPr>
        </p:nvSpPr>
        <p:spPr/>
        <p:txBody>
          <a:bodyPr/>
          <a:lstStyle/>
          <a:p>
            <a:fld id="{9EC71654-96A5-4280-94F3-931C61A9F92C}" type="slidenum">
              <a:rPr lang="en-US" noProof="0" smtClean="0"/>
              <a:pPr/>
              <a:t>29</a:t>
            </a:fld>
            <a:endParaRPr lang="en-US" noProof="0" dirty="0"/>
          </a:p>
        </p:txBody>
      </p:sp>
      <p:sp>
        <p:nvSpPr>
          <p:cNvPr id="4" name="TextBox 3">
            <a:extLst>
              <a:ext uri="{FF2B5EF4-FFF2-40B4-BE49-F238E27FC236}">
                <a16:creationId xmlns:a16="http://schemas.microsoft.com/office/drawing/2014/main" id="{A3C19A85-B9BB-4ACB-1544-5D88E54FA806}"/>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85639062-F4FE-2FF1-BF02-2D9A226076B9}"/>
              </a:ext>
            </a:extLst>
          </p:cNvPr>
          <p:cNvPicPr>
            <a:picLocks noChangeAspect="1"/>
          </p:cNvPicPr>
          <p:nvPr/>
        </p:nvPicPr>
        <p:blipFill>
          <a:blip r:embed="rId2"/>
          <a:stretch>
            <a:fillRect/>
          </a:stretch>
        </p:blipFill>
        <p:spPr>
          <a:xfrm>
            <a:off x="533844" y="359888"/>
            <a:ext cx="10840559" cy="6095851"/>
          </a:xfrm>
          <a:prstGeom prst="rect">
            <a:avLst/>
          </a:prstGeom>
        </p:spPr>
      </p:pic>
    </p:spTree>
    <p:extLst>
      <p:ext uri="{BB962C8B-B14F-4D97-AF65-F5344CB8AC3E}">
        <p14:creationId xmlns:p14="http://schemas.microsoft.com/office/powerpoint/2010/main" val="143599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3</a:t>
            </a:fld>
            <a:endParaRPr lang="en-US" dirty="0"/>
          </a:p>
        </p:txBody>
      </p:sp>
      <p:sp>
        <p:nvSpPr>
          <p:cNvPr id="17" name="TextBox 16">
            <a:extLst>
              <a:ext uri="{FF2B5EF4-FFF2-40B4-BE49-F238E27FC236}">
                <a16:creationId xmlns:a16="http://schemas.microsoft.com/office/drawing/2014/main" id="{8A73B37B-DFB5-4F60-AD7B-5327C8697718}"/>
              </a:ext>
            </a:extLst>
          </p:cNvPr>
          <p:cNvSpPr txBox="1"/>
          <p:nvPr/>
        </p:nvSpPr>
        <p:spPr>
          <a:xfrm>
            <a:off x="565322" y="1842587"/>
            <a:ext cx="6138862" cy="584775"/>
          </a:xfrm>
          <a:prstGeom prst="rect">
            <a:avLst/>
          </a:prstGeom>
          <a:noFill/>
        </p:spPr>
        <p:txBody>
          <a:bodyPr wrap="square">
            <a:spAutoFit/>
          </a:bodyPr>
          <a:lstStyle/>
          <a:p>
            <a:r>
              <a:rPr lang="en-US" sz="3200" b="1" dirty="0">
                <a:solidFill>
                  <a:srgbClr val="0072C7"/>
                </a:solidFill>
                <a:latin typeface="+mj-lt"/>
              </a:rPr>
              <a:t>developmental stages</a:t>
            </a:r>
          </a:p>
        </p:txBody>
      </p:sp>
      <p:sp>
        <p:nvSpPr>
          <p:cNvPr id="21" name="TextBox 20">
            <a:extLst>
              <a:ext uri="{FF2B5EF4-FFF2-40B4-BE49-F238E27FC236}">
                <a16:creationId xmlns:a16="http://schemas.microsoft.com/office/drawing/2014/main" id="{0E0BAA51-0577-4133-95B4-E9DA13290BD1}"/>
              </a:ext>
            </a:extLst>
          </p:cNvPr>
          <p:cNvSpPr txBox="1"/>
          <p:nvPr/>
        </p:nvSpPr>
        <p:spPr>
          <a:xfrm>
            <a:off x="7418089" y="4907896"/>
            <a:ext cx="6138862" cy="584775"/>
          </a:xfrm>
          <a:prstGeom prst="rect">
            <a:avLst/>
          </a:prstGeom>
          <a:noFill/>
        </p:spPr>
        <p:txBody>
          <a:bodyPr wrap="square">
            <a:spAutoFit/>
          </a:bodyPr>
          <a:lstStyle/>
          <a:p>
            <a:r>
              <a:rPr lang="en-US" sz="3200" b="1" dirty="0">
                <a:solidFill>
                  <a:srgbClr val="0072C7"/>
                </a:solidFill>
                <a:latin typeface="+mj-lt"/>
              </a:rPr>
              <a:t>differentiation potential</a:t>
            </a:r>
          </a:p>
        </p:txBody>
      </p:sp>
      <p:sp>
        <p:nvSpPr>
          <p:cNvPr id="28" name="TextBox 27">
            <a:extLst>
              <a:ext uri="{FF2B5EF4-FFF2-40B4-BE49-F238E27FC236}">
                <a16:creationId xmlns:a16="http://schemas.microsoft.com/office/drawing/2014/main" id="{4F56A47C-12BC-4082-B41A-1CAF5551323D}"/>
              </a:ext>
            </a:extLst>
          </p:cNvPr>
          <p:cNvSpPr txBox="1"/>
          <p:nvPr/>
        </p:nvSpPr>
        <p:spPr>
          <a:xfrm>
            <a:off x="247650" y="5962650"/>
            <a:ext cx="1771650" cy="762000"/>
          </a:xfrm>
          <a:prstGeom prst="rect">
            <a:avLst/>
          </a:prstGeom>
          <a:solidFill>
            <a:schemeClr val="bg1"/>
          </a:solidFill>
        </p:spPr>
        <p:txBody>
          <a:bodyPr wrap="square" rtlCol="0">
            <a:spAutoFit/>
          </a:bodyPr>
          <a:lstStyle/>
          <a:p>
            <a:endParaRPr lang="en-US" dirty="0"/>
          </a:p>
        </p:txBody>
      </p:sp>
      <p:sp>
        <p:nvSpPr>
          <p:cNvPr id="32" name="TextBox 31">
            <a:extLst>
              <a:ext uri="{FF2B5EF4-FFF2-40B4-BE49-F238E27FC236}">
                <a16:creationId xmlns:a16="http://schemas.microsoft.com/office/drawing/2014/main" id="{5DB41B32-DF5D-4249-A691-59D4C9912C88}"/>
              </a:ext>
            </a:extLst>
          </p:cNvPr>
          <p:cNvSpPr txBox="1"/>
          <p:nvPr/>
        </p:nvSpPr>
        <p:spPr>
          <a:xfrm>
            <a:off x="247650" y="300767"/>
            <a:ext cx="6943724" cy="523220"/>
          </a:xfrm>
          <a:prstGeom prst="rect">
            <a:avLst/>
          </a:prstGeom>
          <a:noFill/>
        </p:spPr>
        <p:txBody>
          <a:bodyPr wrap="square">
            <a:spAutoFit/>
          </a:bodyPr>
          <a:lstStyle/>
          <a:p>
            <a:pPr algn="just"/>
            <a:r>
              <a:rPr lang="en-US" sz="2800" b="1" dirty="0">
                <a:solidFill>
                  <a:schemeClr val="accent5">
                    <a:lumMod val="75000"/>
                  </a:schemeClr>
                </a:solidFill>
              </a:rPr>
              <a:t>There are two ways to classify stem cells:</a:t>
            </a:r>
          </a:p>
        </p:txBody>
      </p:sp>
      <p:sp>
        <p:nvSpPr>
          <p:cNvPr id="34" name="TextBox 33">
            <a:extLst>
              <a:ext uri="{FF2B5EF4-FFF2-40B4-BE49-F238E27FC236}">
                <a16:creationId xmlns:a16="http://schemas.microsoft.com/office/drawing/2014/main" id="{81366AD8-AFFE-4E41-90C9-49D8609A7995}"/>
              </a:ext>
            </a:extLst>
          </p:cNvPr>
          <p:cNvSpPr txBox="1"/>
          <p:nvPr/>
        </p:nvSpPr>
        <p:spPr>
          <a:xfrm>
            <a:off x="162891" y="2839143"/>
            <a:ext cx="6943724" cy="769441"/>
          </a:xfrm>
          <a:prstGeom prst="rect">
            <a:avLst/>
          </a:prstGeom>
          <a:noFill/>
        </p:spPr>
        <p:txBody>
          <a:bodyPr wrap="square">
            <a:spAutoFit/>
          </a:bodyPr>
          <a:lstStyle/>
          <a:p>
            <a:pPr marL="342900" indent="-342900">
              <a:buFont typeface="Arial" panose="020B0604020202020204" pitchFamily="34" charset="0"/>
              <a:buChar char="•"/>
            </a:pPr>
            <a:r>
              <a:rPr lang="en-US" sz="2400" b="1" dirty="0">
                <a:solidFill>
                  <a:srgbClr val="FF9900"/>
                </a:solidFill>
              </a:rPr>
              <a:t>embryonic stem cells (ESCs)</a:t>
            </a:r>
          </a:p>
          <a:p>
            <a:r>
              <a:rPr lang="en-US" sz="2000" b="1" dirty="0">
                <a:solidFill>
                  <a:srgbClr val="FF9900"/>
                </a:solidFill>
              </a:rPr>
              <a:t>      </a:t>
            </a:r>
            <a:r>
              <a:rPr lang="en-US" sz="2000" dirty="0">
                <a:solidFill>
                  <a:srgbClr val="2C567A"/>
                </a:solidFill>
              </a:rPr>
              <a:t>are separated from the blastocyst cell cluster</a:t>
            </a:r>
            <a:endParaRPr lang="en-US" sz="2000" dirty="0"/>
          </a:p>
        </p:txBody>
      </p:sp>
      <p:sp>
        <p:nvSpPr>
          <p:cNvPr id="36" name="TextBox 35">
            <a:extLst>
              <a:ext uri="{FF2B5EF4-FFF2-40B4-BE49-F238E27FC236}">
                <a16:creationId xmlns:a16="http://schemas.microsoft.com/office/drawing/2014/main" id="{400E2B02-28B4-45BD-A144-65A6D4A58A25}"/>
              </a:ext>
            </a:extLst>
          </p:cNvPr>
          <p:cNvSpPr txBox="1"/>
          <p:nvPr/>
        </p:nvSpPr>
        <p:spPr>
          <a:xfrm>
            <a:off x="162891" y="3665991"/>
            <a:ext cx="6943724" cy="769441"/>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rgbClr val="FF9900"/>
                </a:solidFill>
              </a:rPr>
              <a:t>adult stem cells (ASCs)</a:t>
            </a:r>
          </a:p>
          <a:p>
            <a:r>
              <a:rPr lang="en-US" sz="2000" dirty="0">
                <a:solidFill>
                  <a:srgbClr val="2C567A"/>
                </a:solidFill>
              </a:rPr>
              <a:t>     exist in various adult tissues</a:t>
            </a:r>
          </a:p>
        </p:txBody>
      </p:sp>
      <p:sp>
        <p:nvSpPr>
          <p:cNvPr id="43" name="TextBox 42">
            <a:extLst>
              <a:ext uri="{FF2B5EF4-FFF2-40B4-BE49-F238E27FC236}">
                <a16:creationId xmlns:a16="http://schemas.microsoft.com/office/drawing/2014/main" id="{10895E6A-9A90-43B9-8E93-298C169845FB}"/>
              </a:ext>
            </a:extLst>
          </p:cNvPr>
          <p:cNvSpPr txBox="1"/>
          <p:nvPr/>
        </p:nvSpPr>
        <p:spPr>
          <a:xfrm>
            <a:off x="533844" y="4373877"/>
            <a:ext cx="4781106" cy="1938992"/>
          </a:xfrm>
          <a:prstGeom prst="rect">
            <a:avLst/>
          </a:prstGeom>
          <a:noFill/>
        </p:spPr>
        <p:txBody>
          <a:bodyPr wrap="square" rtlCol="0">
            <a:spAutoFit/>
          </a:bodyPr>
          <a:lstStyle/>
          <a:p>
            <a:r>
              <a:rPr lang="en-US" sz="2000" dirty="0">
                <a:solidFill>
                  <a:srgbClr val="2C567A"/>
                </a:solidFill>
              </a:rPr>
              <a:t>can be divided into:</a:t>
            </a:r>
          </a:p>
          <a:p>
            <a:pPr marL="285750" indent="-285750">
              <a:buFont typeface="Arial" panose="020B0604020202020204" pitchFamily="34" charset="0"/>
              <a:buChar char="•"/>
            </a:pPr>
            <a:r>
              <a:rPr lang="en-US" sz="2000" dirty="0">
                <a:solidFill>
                  <a:srgbClr val="2C567A"/>
                </a:solidFill>
              </a:rPr>
              <a:t>mesenchymal stem cells (</a:t>
            </a:r>
            <a:r>
              <a:rPr lang="en-US" sz="2000" dirty="0">
                <a:solidFill>
                  <a:srgbClr val="00B0F0"/>
                </a:solidFill>
              </a:rPr>
              <a:t>MSCs</a:t>
            </a:r>
            <a:r>
              <a:rPr lang="en-US" sz="2000" dirty="0">
                <a:solidFill>
                  <a:srgbClr val="2C567A"/>
                </a:solidFill>
              </a:rPr>
              <a:t>)</a:t>
            </a:r>
          </a:p>
          <a:p>
            <a:pPr marL="285750" indent="-285750">
              <a:buFont typeface="Arial" panose="020B0604020202020204" pitchFamily="34" charset="0"/>
              <a:buChar char="•"/>
            </a:pPr>
            <a:r>
              <a:rPr lang="en-US" sz="2000" dirty="0">
                <a:solidFill>
                  <a:srgbClr val="2C567A"/>
                </a:solidFill>
              </a:rPr>
              <a:t>hematopoietic stem cells (</a:t>
            </a:r>
            <a:r>
              <a:rPr lang="en-US" sz="2000" dirty="0">
                <a:solidFill>
                  <a:srgbClr val="00B0F0"/>
                </a:solidFill>
              </a:rPr>
              <a:t>HSCs</a:t>
            </a:r>
            <a:r>
              <a:rPr lang="en-US" sz="2000" dirty="0">
                <a:solidFill>
                  <a:srgbClr val="2C567A"/>
                </a:solidFill>
              </a:rPr>
              <a:t>)</a:t>
            </a:r>
          </a:p>
          <a:p>
            <a:pPr marL="285750" indent="-285750">
              <a:buFont typeface="Arial" panose="020B0604020202020204" pitchFamily="34" charset="0"/>
              <a:buChar char="•"/>
            </a:pPr>
            <a:r>
              <a:rPr lang="en-US" sz="2000" dirty="0">
                <a:solidFill>
                  <a:srgbClr val="2C567A"/>
                </a:solidFill>
              </a:rPr>
              <a:t>neural stem cells (</a:t>
            </a:r>
            <a:r>
              <a:rPr lang="en-US" sz="2000" dirty="0">
                <a:solidFill>
                  <a:srgbClr val="00B0F0"/>
                </a:solidFill>
              </a:rPr>
              <a:t>NSCs</a:t>
            </a:r>
            <a:r>
              <a:rPr lang="en-US" sz="2000" dirty="0">
                <a:solidFill>
                  <a:srgbClr val="2C567A"/>
                </a:solidFill>
              </a:rPr>
              <a:t>)</a:t>
            </a:r>
          </a:p>
          <a:p>
            <a:pPr marL="285750" indent="-285750">
              <a:buFont typeface="Arial" panose="020B0604020202020204" pitchFamily="34" charset="0"/>
              <a:buChar char="•"/>
            </a:pPr>
            <a:r>
              <a:rPr lang="en-US" sz="2000" dirty="0">
                <a:solidFill>
                  <a:srgbClr val="2C567A"/>
                </a:solidFill>
              </a:rPr>
              <a:t>induced pluripotent stem cells (</a:t>
            </a:r>
            <a:r>
              <a:rPr lang="en-US" sz="2000" dirty="0">
                <a:solidFill>
                  <a:srgbClr val="00B0F0"/>
                </a:solidFill>
              </a:rPr>
              <a:t>iPSCs</a:t>
            </a:r>
            <a:r>
              <a:rPr lang="en-US" sz="2000" dirty="0">
                <a:solidFill>
                  <a:srgbClr val="2C567A"/>
                </a:solidFill>
              </a:rPr>
              <a:t>)</a:t>
            </a:r>
          </a:p>
          <a:p>
            <a:pPr marL="285750" indent="-285750">
              <a:buFont typeface="Arial" panose="020B0604020202020204" pitchFamily="34" charset="0"/>
              <a:buChar char="•"/>
            </a:pPr>
            <a:r>
              <a:rPr lang="en-US" sz="2000" dirty="0">
                <a:solidFill>
                  <a:srgbClr val="2C567A"/>
                </a:solidFill>
              </a:rPr>
              <a:t>and the like</a:t>
            </a:r>
          </a:p>
        </p:txBody>
      </p:sp>
      <p:sp>
        <p:nvSpPr>
          <p:cNvPr id="49" name="TextBox 48">
            <a:extLst>
              <a:ext uri="{FF2B5EF4-FFF2-40B4-BE49-F238E27FC236}">
                <a16:creationId xmlns:a16="http://schemas.microsoft.com/office/drawing/2014/main" id="{AE5D24A1-F9ED-4D6F-BED4-B7CD5CED0553}"/>
              </a:ext>
            </a:extLst>
          </p:cNvPr>
          <p:cNvSpPr txBox="1"/>
          <p:nvPr/>
        </p:nvSpPr>
        <p:spPr>
          <a:xfrm>
            <a:off x="6877052" y="746262"/>
            <a:ext cx="5178725" cy="418576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solidFill>
                  <a:srgbClr val="FF9900"/>
                </a:solidFill>
              </a:rPr>
              <a:t>totipotent stem cells (TSCs)</a:t>
            </a:r>
          </a:p>
          <a:p>
            <a:pPr marL="285750" indent="-285750">
              <a:buFont typeface="Arial" panose="020B0604020202020204" pitchFamily="34" charset="0"/>
              <a:buChar char="•"/>
            </a:pPr>
            <a:r>
              <a:rPr kumimoji="0" lang="en-US" altLang="en-US" sz="2000" b="0" i="0" u="none" strike="noStrike" cap="none" normalizeH="0" baseline="0" dirty="0">
                <a:ln>
                  <a:noFill/>
                </a:ln>
                <a:solidFill>
                  <a:srgbClr val="2C567A"/>
                </a:solidFill>
                <a:effectLst/>
              </a:rPr>
              <a:t>Each cell can develop into a new individual</a:t>
            </a:r>
          </a:p>
          <a:p>
            <a:pPr marL="285750" indent="-285750">
              <a:buFont typeface="Arial" panose="020B0604020202020204" pitchFamily="34" charset="0"/>
              <a:buChar char="•"/>
            </a:pPr>
            <a:r>
              <a:rPr kumimoji="0" lang="en-US" altLang="en-US" sz="2000" b="0" i="0" u="none" strike="noStrike" cap="none" normalizeH="0" baseline="0" dirty="0">
                <a:ln>
                  <a:noFill/>
                </a:ln>
                <a:solidFill>
                  <a:srgbClr val="2C567A"/>
                </a:solidFill>
                <a:effectLst/>
              </a:rPr>
              <a:t>Cells from early (1-3 days) embryos</a:t>
            </a:r>
            <a:endParaRPr lang="en-US" sz="2000" dirty="0">
              <a:solidFill>
                <a:srgbClr val="2C567A"/>
              </a:solidFill>
            </a:endParaRPr>
          </a:p>
          <a:p>
            <a:pPr marL="342900" indent="-342900">
              <a:lnSpc>
                <a:spcPct val="150000"/>
              </a:lnSpc>
              <a:buFont typeface="Arial" panose="020B0604020202020204" pitchFamily="34" charset="0"/>
              <a:buChar char="•"/>
            </a:pPr>
            <a:r>
              <a:rPr lang="en-US" sz="2400" b="1" dirty="0">
                <a:solidFill>
                  <a:srgbClr val="FF9900"/>
                </a:solidFill>
              </a:rPr>
              <a:t>pluripotent stem cells (PSCs)</a:t>
            </a:r>
          </a:p>
          <a:p>
            <a:pPr marL="285750" indent="-285750">
              <a:buFont typeface="Arial" panose="020B0604020202020204" pitchFamily="34" charset="0"/>
              <a:buChar char="•"/>
            </a:pPr>
            <a:r>
              <a:rPr kumimoji="0" lang="en-US" altLang="en-US" sz="2000" b="0" i="0" u="none" strike="noStrike" cap="none" normalizeH="0" baseline="0" dirty="0">
                <a:ln>
                  <a:noFill/>
                </a:ln>
                <a:solidFill>
                  <a:srgbClr val="2C567A"/>
                </a:solidFill>
                <a:effectLst/>
              </a:rPr>
              <a:t>Cells can form any (over 200) cell types</a:t>
            </a:r>
          </a:p>
          <a:p>
            <a:pPr marL="285750" indent="-285750">
              <a:buFont typeface="Arial" panose="020B0604020202020204" pitchFamily="34" charset="0"/>
              <a:buChar char="•"/>
            </a:pPr>
            <a:r>
              <a:rPr kumimoji="0" lang="en-US" altLang="en-US" sz="2000" b="0" i="0" u="none" strike="noStrike" cap="none" normalizeH="0" baseline="0" dirty="0">
                <a:ln>
                  <a:noFill/>
                </a:ln>
                <a:solidFill>
                  <a:srgbClr val="2C567A"/>
                </a:solidFill>
                <a:effectLst/>
              </a:rPr>
              <a:t>Some cells of blastocyst (5 to 14 days)</a:t>
            </a:r>
            <a:endParaRPr lang="en-US" sz="2000" dirty="0">
              <a:solidFill>
                <a:srgbClr val="2C567A"/>
              </a:solidFill>
            </a:endParaRPr>
          </a:p>
          <a:p>
            <a:pPr marL="342900" indent="-342900">
              <a:lnSpc>
                <a:spcPct val="150000"/>
              </a:lnSpc>
              <a:buFont typeface="Arial" panose="020B0604020202020204" pitchFamily="34" charset="0"/>
              <a:buChar char="•"/>
            </a:pPr>
            <a:r>
              <a:rPr lang="en-US" sz="2400" b="1" dirty="0">
                <a:solidFill>
                  <a:srgbClr val="FF9900"/>
                </a:solidFill>
              </a:rPr>
              <a:t>unipotent stem cells (USCs)</a:t>
            </a:r>
          </a:p>
          <a:p>
            <a:pPr marL="285750" indent="-285750">
              <a:buFont typeface="Arial" panose="020B0604020202020204" pitchFamily="34" charset="0"/>
              <a:buChar char="•"/>
            </a:pPr>
            <a:r>
              <a:rPr kumimoji="0" lang="en-US" altLang="en-US" sz="2000" b="0" i="0" u="none" strike="noStrike" cap="none" normalizeH="0" baseline="0" dirty="0">
                <a:ln>
                  <a:noFill/>
                </a:ln>
                <a:solidFill>
                  <a:srgbClr val="2C567A"/>
                </a:solidFill>
                <a:effectLst/>
              </a:rPr>
              <a:t>Cells differentiated, but can form a number of other tissues</a:t>
            </a:r>
          </a:p>
          <a:p>
            <a:pPr marL="285750" indent="-285750">
              <a:buFont typeface="Arial" panose="020B0604020202020204" pitchFamily="34" charset="0"/>
              <a:buChar char="•"/>
            </a:pPr>
            <a:r>
              <a:rPr kumimoji="0" lang="en-US" altLang="en-US" sz="2000" b="0" i="0" u="none" strike="noStrike" cap="none" normalizeH="0" baseline="0" dirty="0">
                <a:ln>
                  <a:noFill/>
                </a:ln>
                <a:solidFill>
                  <a:srgbClr val="2C567A"/>
                </a:solidFill>
                <a:effectLst/>
              </a:rPr>
              <a:t>Fetal tissue, cord blood, and adult stem cells</a:t>
            </a:r>
          </a:p>
          <a:p>
            <a:endParaRPr lang="en-US" dirty="0"/>
          </a:p>
        </p:txBody>
      </p:sp>
    </p:spTree>
    <p:extLst>
      <p:ext uri="{BB962C8B-B14F-4D97-AF65-F5344CB8AC3E}">
        <p14:creationId xmlns:p14="http://schemas.microsoft.com/office/powerpoint/2010/main" val="554081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098761-0340-7409-1273-8EAA020A2199}"/>
              </a:ext>
            </a:extLst>
          </p:cNvPr>
          <p:cNvSpPr>
            <a:spLocks noGrp="1"/>
          </p:cNvSpPr>
          <p:nvPr>
            <p:ph type="sldNum" sz="quarter" idx="12"/>
          </p:nvPr>
        </p:nvSpPr>
        <p:spPr/>
        <p:txBody>
          <a:bodyPr/>
          <a:lstStyle/>
          <a:p>
            <a:fld id="{9EC71654-96A5-4280-94F3-931C61A9F92C}" type="slidenum">
              <a:rPr lang="en-US" noProof="0" smtClean="0"/>
              <a:pPr/>
              <a:t>30</a:t>
            </a:fld>
            <a:endParaRPr lang="en-US" noProof="0" dirty="0"/>
          </a:p>
        </p:txBody>
      </p:sp>
      <p:sp>
        <p:nvSpPr>
          <p:cNvPr id="4" name="TextBox 3">
            <a:extLst>
              <a:ext uri="{FF2B5EF4-FFF2-40B4-BE49-F238E27FC236}">
                <a16:creationId xmlns:a16="http://schemas.microsoft.com/office/drawing/2014/main" id="{A60156A7-3D32-4092-7E6A-BCA81744284D}"/>
              </a:ext>
            </a:extLst>
          </p:cNvPr>
          <p:cNvSpPr txBox="1"/>
          <p:nvPr/>
        </p:nvSpPr>
        <p:spPr>
          <a:xfrm>
            <a:off x="248093" y="285750"/>
            <a:ext cx="3676650" cy="523220"/>
          </a:xfrm>
          <a:prstGeom prst="rect">
            <a:avLst/>
          </a:prstGeom>
          <a:noFill/>
        </p:spPr>
        <p:txBody>
          <a:bodyPr wrap="square" rtlCol="0">
            <a:spAutoFit/>
          </a:bodyPr>
          <a:lstStyle/>
          <a:p>
            <a:r>
              <a:rPr lang="en-US" sz="2800" dirty="0">
                <a:solidFill>
                  <a:srgbClr val="D60093"/>
                </a:solidFill>
              </a:rPr>
              <a:t>Reference:</a:t>
            </a:r>
          </a:p>
        </p:txBody>
      </p:sp>
      <p:sp>
        <p:nvSpPr>
          <p:cNvPr id="7" name="TextBox 6">
            <a:extLst>
              <a:ext uri="{FF2B5EF4-FFF2-40B4-BE49-F238E27FC236}">
                <a16:creationId xmlns:a16="http://schemas.microsoft.com/office/drawing/2014/main" id="{5C4C8CF6-69BA-10DC-1BE7-386C8B02959D}"/>
              </a:ext>
            </a:extLst>
          </p:cNvPr>
          <p:cNvSpPr txBox="1"/>
          <p:nvPr/>
        </p:nvSpPr>
        <p:spPr>
          <a:xfrm>
            <a:off x="248093" y="6238875"/>
            <a:ext cx="1704531" cy="581025"/>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CB477C5-B81C-973F-24E3-908A4AB09F0E}"/>
              </a:ext>
            </a:extLst>
          </p:cNvPr>
          <p:cNvSpPr txBox="1"/>
          <p:nvPr/>
        </p:nvSpPr>
        <p:spPr>
          <a:xfrm>
            <a:off x="248093" y="1131332"/>
            <a:ext cx="10972800"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chemeClr val="accent6">
                    <a:lumMod val="50000"/>
                  </a:schemeClr>
                </a:solidFill>
                <a:hlinkClick r:id="rId2">
                  <a:extLst>
                    <a:ext uri="{A12FA001-AC4F-418D-AE19-62706E023703}">
                      <ahyp:hlinkClr xmlns:ahyp="http://schemas.microsoft.com/office/drawing/2018/hyperlinkcolor" val="tx"/>
                    </a:ext>
                  </a:extLst>
                </a:hlinkClick>
              </a:rPr>
              <a:t>Pietro Gentile</a:t>
            </a:r>
            <a:r>
              <a:rPr lang="it-IT" baseline="30000" dirty="0">
                <a:solidFill>
                  <a:schemeClr val="accent6">
                    <a:lumMod val="50000"/>
                  </a:schemeClr>
                </a:solidFill>
              </a:rPr>
              <a:t>  </a:t>
            </a:r>
            <a:r>
              <a:rPr lang="it-IT" dirty="0">
                <a:solidFill>
                  <a:schemeClr val="accent6">
                    <a:lumMod val="50000"/>
                  </a:schemeClr>
                </a:solidFill>
              </a:rPr>
              <a:t>, </a:t>
            </a:r>
            <a:r>
              <a:rPr lang="it-IT" dirty="0">
                <a:solidFill>
                  <a:schemeClr val="accent6">
                    <a:lumMod val="50000"/>
                  </a:schemeClr>
                </a:solidFill>
                <a:hlinkClick r:id="rId3">
                  <a:extLst>
                    <a:ext uri="{A12FA001-AC4F-418D-AE19-62706E023703}">
                      <ahyp:hlinkClr xmlns:ahyp="http://schemas.microsoft.com/office/drawing/2018/hyperlinkcolor" val="tx"/>
                    </a:ext>
                  </a:extLst>
                </a:hlinkClick>
              </a:rPr>
              <a:t>Simone Garcovich</a:t>
            </a:r>
            <a:r>
              <a:rPr lang="en-US" dirty="0">
                <a:solidFill>
                  <a:schemeClr val="accent6">
                    <a:lumMod val="50000"/>
                  </a:schemeClr>
                </a:solidFill>
              </a:rPr>
              <a:t>. 2019 May. Advances in Regenerative Stem Cell Therapy in Androgenic Alopecia and Hair Loss: </a:t>
            </a:r>
            <a:r>
              <a:rPr lang="en-US" dirty="0" err="1">
                <a:solidFill>
                  <a:schemeClr val="accent6">
                    <a:lumMod val="50000"/>
                  </a:schemeClr>
                </a:solidFill>
              </a:rPr>
              <a:t>Wnt</a:t>
            </a:r>
            <a:r>
              <a:rPr lang="en-US" dirty="0">
                <a:solidFill>
                  <a:schemeClr val="accent6">
                    <a:lumMod val="50000"/>
                  </a:schemeClr>
                </a:solidFill>
              </a:rPr>
              <a:t> pathway, Growth-Factor, and Mesenchymal Stem Cell Signaling Impact Analysis on Cell Growth and Hair Follicle Development. cells,. 16;8(5):466.</a:t>
            </a:r>
          </a:p>
          <a:p>
            <a:pPr marL="285750" indent="-285750" algn="just">
              <a:buFont typeface="Arial" panose="020B0604020202020204" pitchFamily="34" charset="0"/>
              <a:buChar char="•"/>
            </a:pPr>
            <a:r>
              <a:rPr lang="fa-IR" dirty="0">
                <a:solidFill>
                  <a:schemeClr val="accent6">
                    <a:lumMod val="50000"/>
                  </a:schemeClr>
                </a:solidFill>
              </a:rPr>
              <a:t> </a:t>
            </a:r>
            <a:r>
              <a:rPr lang="it-IT" baseline="30000" dirty="0">
                <a:solidFill>
                  <a:schemeClr val="accent6">
                    <a:lumMod val="50000"/>
                  </a:schemeClr>
                </a:solidFill>
              </a:rPr>
              <a:t> </a:t>
            </a:r>
            <a:r>
              <a:rPr lang="en-US" dirty="0" err="1">
                <a:solidFill>
                  <a:schemeClr val="accent6">
                    <a:lumMod val="50000"/>
                  </a:schemeClr>
                </a:solidFill>
                <a:hlinkClick r:id="rId4">
                  <a:extLst>
                    <a:ext uri="{A12FA001-AC4F-418D-AE19-62706E023703}">
                      <ahyp:hlinkClr xmlns:ahyp="http://schemas.microsoft.com/office/drawing/2018/hyperlinkcolor" val="tx"/>
                    </a:ext>
                  </a:extLst>
                </a:hlinkClick>
              </a:rPr>
              <a:t>Liansheng</a:t>
            </a:r>
            <a:r>
              <a:rPr lang="en-US" dirty="0">
                <a:solidFill>
                  <a:schemeClr val="accent6">
                    <a:lumMod val="50000"/>
                  </a:schemeClr>
                </a:solidFill>
                <a:hlinkClick r:id="rId4">
                  <a:extLst>
                    <a:ext uri="{A12FA001-AC4F-418D-AE19-62706E023703}">
                      <ahyp:hlinkClr xmlns:ahyp="http://schemas.microsoft.com/office/drawing/2018/hyperlinkcolor" val="tx"/>
                    </a:ext>
                  </a:extLst>
                </a:hlinkClick>
              </a:rPr>
              <a:t> Gao</a:t>
            </a:r>
            <a:r>
              <a:rPr lang="en-US" dirty="0">
                <a:solidFill>
                  <a:schemeClr val="accent6">
                    <a:lumMod val="50000"/>
                  </a:schemeClr>
                </a:solidFill>
              </a:rPr>
              <a:t> and colleges. 2020 Nov 5. Progress in Stem Cell Therapy for Spinal Cord Injury. </a:t>
            </a:r>
            <a:r>
              <a:rPr lang="en-US" dirty="0">
                <a:solidFill>
                  <a:schemeClr val="accent6">
                    <a:lumMod val="50000"/>
                  </a:schemeClr>
                </a:solidFill>
                <a:hlinkClick r:id="rId5">
                  <a:extLst>
                    <a:ext uri="{A12FA001-AC4F-418D-AE19-62706E023703}">
                      <ahyp:hlinkClr xmlns:ahyp="http://schemas.microsoft.com/office/drawing/2018/hyperlinkcolor" val="tx"/>
                    </a:ext>
                  </a:extLst>
                </a:hlinkClick>
              </a:rPr>
              <a:t>Stem Cells Int.</a:t>
            </a:r>
            <a:endParaRPr lang="en-US" dirty="0">
              <a:solidFill>
                <a:schemeClr val="accent6">
                  <a:lumMod val="50000"/>
                </a:schemeClr>
              </a:solidFill>
            </a:endParaRPr>
          </a:p>
          <a:p>
            <a:pPr marL="285750" indent="-285750" algn="just">
              <a:buFont typeface="Arial" panose="020B0604020202020204" pitchFamily="34" charset="0"/>
              <a:buChar char="•"/>
            </a:pPr>
            <a:r>
              <a:rPr lang="en-US" dirty="0">
                <a:solidFill>
                  <a:schemeClr val="accent6">
                    <a:lumMod val="50000"/>
                  </a:schemeClr>
                </a:solidFill>
              </a:rPr>
              <a:t>Eckert M. J., Martin M. J. Trauma: spinal cord injury. </a:t>
            </a:r>
            <a:r>
              <a:rPr lang="en-US" i="1" dirty="0">
                <a:solidFill>
                  <a:schemeClr val="accent6">
                    <a:lumMod val="50000"/>
                  </a:schemeClr>
                </a:solidFill>
              </a:rPr>
              <a:t>The Surgical clinics of North America</a:t>
            </a:r>
            <a:r>
              <a:rPr lang="en-US" dirty="0">
                <a:solidFill>
                  <a:schemeClr val="accent6">
                    <a:lumMod val="50000"/>
                  </a:schemeClr>
                </a:solidFill>
              </a:rPr>
              <a:t>. 2017;97(5):1031–1045. </a:t>
            </a:r>
            <a:r>
              <a:rPr lang="en-US" dirty="0" err="1">
                <a:solidFill>
                  <a:schemeClr val="accent6">
                    <a:lumMod val="50000"/>
                  </a:schemeClr>
                </a:solidFill>
              </a:rPr>
              <a:t>doi</a:t>
            </a:r>
            <a:r>
              <a:rPr lang="en-US" dirty="0">
                <a:solidFill>
                  <a:schemeClr val="accent6">
                    <a:lumMod val="50000"/>
                  </a:schemeClr>
                </a:solidFill>
              </a:rPr>
              <a:t>: 10.1016/j.suc.2017.06.008.</a:t>
            </a:r>
          </a:p>
          <a:p>
            <a:pPr marL="285750" indent="-285750" algn="just">
              <a:buFont typeface="Arial" panose="020B0604020202020204" pitchFamily="34" charset="0"/>
              <a:buChar char="•"/>
            </a:pPr>
            <a:r>
              <a:rPr lang="en-US" dirty="0">
                <a:solidFill>
                  <a:schemeClr val="accent6">
                    <a:lumMod val="50000"/>
                  </a:schemeClr>
                </a:solidFill>
              </a:rPr>
              <a:t>Gao L., Xu W., Li T., et al. Stem cell therapy: a promising therapeutic method for intracerebral hemorrhage. </a:t>
            </a:r>
            <a:r>
              <a:rPr lang="en-US" i="1" dirty="0">
                <a:solidFill>
                  <a:schemeClr val="accent6">
                    <a:lumMod val="50000"/>
                  </a:schemeClr>
                </a:solidFill>
              </a:rPr>
              <a:t>Cell Transplantation</a:t>
            </a:r>
            <a:r>
              <a:rPr lang="en-US" dirty="0">
                <a:solidFill>
                  <a:schemeClr val="accent6">
                    <a:lumMod val="50000"/>
                  </a:schemeClr>
                </a:solidFill>
              </a:rPr>
              <a:t>. 2018;27(12):1809–1824. </a:t>
            </a:r>
          </a:p>
          <a:p>
            <a:pPr marL="285750" indent="-285750" algn="just">
              <a:buFont typeface="Arial" panose="020B0604020202020204" pitchFamily="34" charset="0"/>
              <a:buChar char="•"/>
            </a:pPr>
            <a:r>
              <a:rPr lang="en-US" dirty="0" err="1">
                <a:solidFill>
                  <a:schemeClr val="accent6">
                    <a:lumMod val="50000"/>
                  </a:schemeClr>
                </a:solidFill>
                <a:hlinkClick r:id="rId6">
                  <a:extLst>
                    <a:ext uri="{A12FA001-AC4F-418D-AE19-62706E023703}">
                      <ahyp:hlinkClr xmlns:ahyp="http://schemas.microsoft.com/office/drawing/2018/hyperlinkcolor" val="tx"/>
                    </a:ext>
                  </a:extLst>
                </a:hlinkClick>
              </a:rPr>
              <a:t>Andjela</a:t>
            </a:r>
            <a:r>
              <a:rPr lang="en-US" dirty="0">
                <a:solidFill>
                  <a:schemeClr val="accent6">
                    <a:lumMod val="50000"/>
                  </a:schemeClr>
                </a:solidFill>
                <a:hlinkClick r:id="rId6">
                  <a:extLst>
                    <a:ext uri="{A12FA001-AC4F-418D-AE19-62706E023703}">
                      <ahyp:hlinkClr xmlns:ahyp="http://schemas.microsoft.com/office/drawing/2018/hyperlinkcolor" val="tx"/>
                    </a:ext>
                  </a:extLst>
                </a:hlinkClick>
              </a:rPr>
              <a:t> Egger</a:t>
            </a:r>
            <a:r>
              <a:rPr lang="en-US" dirty="0">
                <a:solidFill>
                  <a:schemeClr val="accent6">
                    <a:lumMod val="50000"/>
                  </a:schemeClr>
                </a:solidFill>
              </a:rPr>
              <a:t> and colleges. 2020 Sep 2. Advances in Stem Cell-Based Therapy for Hair Loss. </a:t>
            </a:r>
            <a:r>
              <a:rPr lang="en-US" dirty="0">
                <a:solidFill>
                  <a:schemeClr val="accent6">
                    <a:lumMod val="50000"/>
                  </a:schemeClr>
                </a:solidFill>
                <a:hlinkClick r:id="rId7">
                  <a:extLst>
                    <a:ext uri="{A12FA001-AC4F-418D-AE19-62706E023703}">
                      <ahyp:hlinkClr xmlns:ahyp="http://schemas.microsoft.com/office/drawing/2018/hyperlinkcolor" val="tx"/>
                    </a:ext>
                  </a:extLst>
                </a:hlinkClick>
              </a:rPr>
              <a:t>HHS Author Manuscripts</a:t>
            </a:r>
            <a:r>
              <a:rPr lang="en-US" dirty="0">
                <a:solidFill>
                  <a:schemeClr val="accent6">
                    <a:lumMod val="50000"/>
                  </a:schemeClr>
                </a:solidFill>
              </a:rPr>
              <a:t>.</a:t>
            </a:r>
          </a:p>
          <a:p>
            <a:pPr marL="285750" indent="-285750" algn="just">
              <a:buFont typeface="Arial" panose="020B0604020202020204" pitchFamily="34" charset="0"/>
              <a:buChar char="•"/>
            </a:pPr>
            <a:r>
              <a:rPr lang="en-US" dirty="0">
                <a:solidFill>
                  <a:schemeClr val="accent6">
                    <a:lumMod val="50000"/>
                  </a:schemeClr>
                </a:solidFill>
              </a:rPr>
              <a:t>Sujay </a:t>
            </a:r>
            <a:r>
              <a:rPr lang="en-US" dirty="0" err="1">
                <a:solidFill>
                  <a:schemeClr val="accent6">
                    <a:lumMod val="50000"/>
                  </a:schemeClr>
                </a:solidFill>
              </a:rPr>
              <a:t>Khandpur</a:t>
            </a:r>
            <a:r>
              <a:rPr lang="en-US" dirty="0">
                <a:solidFill>
                  <a:schemeClr val="accent6">
                    <a:lumMod val="50000"/>
                  </a:schemeClr>
                </a:solidFill>
              </a:rPr>
              <a:t> and colleges. 2021. Stem cell therapy in dermatology Indian Journal of Dermatology.</a:t>
            </a:r>
          </a:p>
          <a:p>
            <a:pPr marL="285750" indent="-285750" algn="just">
              <a:buFont typeface="Arial" panose="020B0604020202020204" pitchFamily="34" charset="0"/>
              <a:buChar char="•"/>
            </a:pPr>
            <a:r>
              <a:rPr lang="en-US" dirty="0">
                <a:solidFill>
                  <a:schemeClr val="accent6">
                    <a:lumMod val="50000"/>
                  </a:schemeClr>
                </a:solidFill>
                <a:hlinkClick r:id="rId8">
                  <a:extLst>
                    <a:ext uri="{A12FA001-AC4F-418D-AE19-62706E023703}">
                      <ahyp:hlinkClr xmlns:ahyp="http://schemas.microsoft.com/office/drawing/2018/hyperlinkcolor" val="tx"/>
                    </a:ext>
                  </a:extLst>
                </a:hlinkClick>
              </a:rPr>
              <a:t>Wojciech </a:t>
            </a:r>
            <a:r>
              <a:rPr lang="en-US" dirty="0" err="1">
                <a:solidFill>
                  <a:schemeClr val="accent6">
                    <a:lumMod val="50000"/>
                  </a:schemeClr>
                </a:solidFill>
                <a:hlinkClick r:id="rId8">
                  <a:extLst>
                    <a:ext uri="{A12FA001-AC4F-418D-AE19-62706E023703}">
                      <ahyp:hlinkClr xmlns:ahyp="http://schemas.microsoft.com/office/drawing/2018/hyperlinkcolor" val="tx"/>
                    </a:ext>
                  </a:extLst>
                </a:hlinkClick>
              </a:rPr>
              <a:t>Zakrzewski</a:t>
            </a:r>
            <a:r>
              <a:rPr lang="en-US" dirty="0">
                <a:solidFill>
                  <a:schemeClr val="accent6">
                    <a:lumMod val="50000"/>
                  </a:schemeClr>
                </a:solidFill>
              </a:rPr>
              <a:t> and colleges. </a:t>
            </a:r>
            <a:r>
              <a:rPr lang="en-US" dirty="0">
                <a:solidFill>
                  <a:schemeClr val="accent6">
                    <a:lumMod val="50000"/>
                  </a:schemeClr>
                </a:solidFill>
                <a:hlinkClick r:id="rId9">
                  <a:extLst>
                    <a:ext uri="{A12FA001-AC4F-418D-AE19-62706E023703}">
                      <ahyp:hlinkClr xmlns:ahyp="http://schemas.microsoft.com/office/drawing/2018/hyperlinkcolor" val="tx"/>
                    </a:ext>
                  </a:extLst>
                </a:hlinkClick>
              </a:rPr>
              <a:t>26 February 2019</a:t>
            </a:r>
            <a:r>
              <a:rPr lang="en-US" dirty="0">
                <a:solidFill>
                  <a:schemeClr val="accent6">
                    <a:lumMod val="50000"/>
                  </a:schemeClr>
                </a:solidFill>
              </a:rPr>
              <a:t>. Stem cells: past, present, and future. </a:t>
            </a:r>
            <a:r>
              <a:rPr lang="en-US" i="1" dirty="0">
                <a:solidFill>
                  <a:schemeClr val="accent6">
                    <a:lumMod val="50000"/>
                  </a:schemeClr>
                </a:solidFill>
                <a:hlinkClick r:id="rId10">
                  <a:extLst>
                    <a:ext uri="{A12FA001-AC4F-418D-AE19-62706E023703}">
                      <ahyp:hlinkClr xmlns:ahyp="http://schemas.microsoft.com/office/drawing/2018/hyperlinkcolor" val="tx"/>
                    </a:ext>
                  </a:extLst>
                </a:hlinkClick>
              </a:rPr>
              <a:t>Stem Cell Research &amp; Therapy</a:t>
            </a:r>
            <a:r>
              <a:rPr lang="en-US" dirty="0">
                <a:solidFill>
                  <a:schemeClr val="accent6">
                    <a:lumMod val="50000"/>
                  </a:schemeClr>
                </a:solidFill>
              </a:rPr>
              <a:t> volume 10, Article number: 68 (2019) </a:t>
            </a:r>
          </a:p>
          <a:p>
            <a:pPr marL="285750" indent="-285750" algn="just">
              <a:buFont typeface="Arial" panose="020B0604020202020204" pitchFamily="34" charset="0"/>
              <a:buChar char="•"/>
            </a:pPr>
            <a:r>
              <a:rPr lang="it-IT" dirty="0">
                <a:solidFill>
                  <a:schemeClr val="accent6">
                    <a:lumMod val="50000"/>
                  </a:schemeClr>
                </a:solidFill>
                <a:hlinkClick r:id="rId11">
                  <a:extLst>
                    <a:ext uri="{A12FA001-AC4F-418D-AE19-62706E023703}">
                      <ahyp:hlinkClr xmlns:ahyp="http://schemas.microsoft.com/office/drawing/2018/hyperlinkcolor" val="tx"/>
                    </a:ext>
                  </a:extLst>
                </a:hlinkClick>
              </a:rPr>
              <a:t>https://yandex.com/images/search?text=stem%20cell%20therapy%20for%20wound&amp;family=yes&amp;from=tabbar</a:t>
            </a:r>
            <a:endParaRPr lang="it-IT" dirty="0">
              <a:solidFill>
                <a:schemeClr val="accent6">
                  <a:lumMod val="50000"/>
                </a:schemeClr>
              </a:solidFill>
            </a:endParaRPr>
          </a:p>
          <a:p>
            <a:pPr marL="285750" indent="-285750" algn="just">
              <a:buFont typeface="Arial" panose="020B0604020202020204" pitchFamily="34" charset="0"/>
              <a:buChar char="•"/>
            </a:pPr>
            <a:r>
              <a:rPr lang="it-IT" dirty="0">
                <a:solidFill>
                  <a:schemeClr val="accent6">
                    <a:lumMod val="50000"/>
                  </a:schemeClr>
                </a:solidFill>
                <a:hlinkClick r:id="rId12">
                  <a:extLst>
                    <a:ext uri="{A12FA001-AC4F-418D-AE19-62706E023703}">
                      <ahyp:hlinkClr xmlns:ahyp="http://schemas.microsoft.com/office/drawing/2018/hyperlinkcolor" val="tx"/>
                    </a:ext>
                  </a:extLst>
                </a:hlinkClick>
              </a:rPr>
              <a:t>https://www.dvcstem.com/post/stem-cell-therapy</a:t>
            </a:r>
            <a:endParaRPr lang="it-IT" dirty="0">
              <a:solidFill>
                <a:schemeClr val="accent6">
                  <a:lumMod val="50000"/>
                </a:schemeClr>
              </a:solidFill>
            </a:endParaRPr>
          </a:p>
          <a:p>
            <a:pPr marL="285750" indent="-285750" algn="just">
              <a:buFont typeface="Arial" panose="020B0604020202020204" pitchFamily="34" charset="0"/>
              <a:buChar char="•"/>
            </a:pPr>
            <a:r>
              <a:rPr lang="it-IT" dirty="0">
                <a:solidFill>
                  <a:schemeClr val="accent6">
                    <a:lumMod val="50000"/>
                  </a:schemeClr>
                </a:solidFill>
                <a:hlinkClick r:id="rId13">
                  <a:extLst>
                    <a:ext uri="{A12FA001-AC4F-418D-AE19-62706E023703}">
                      <ahyp:hlinkClr xmlns:ahyp="http://schemas.microsoft.com/office/drawing/2018/hyperlinkcolor" val="tx"/>
                    </a:ext>
                  </a:extLst>
                </a:hlinkClick>
              </a:rPr>
              <a:t>https://www.nature.com/articles/nindia.2019.163</a:t>
            </a:r>
            <a:endParaRPr lang="it-IT" dirty="0">
              <a:solidFill>
                <a:schemeClr val="accent6">
                  <a:lumMod val="50000"/>
                </a:schemeClr>
              </a:solidFill>
            </a:endParaRPr>
          </a:p>
          <a:p>
            <a:pPr marL="285750" indent="-285750" algn="just">
              <a:buFont typeface="Arial" panose="020B0604020202020204" pitchFamily="34" charset="0"/>
              <a:buChar char="•"/>
            </a:pPr>
            <a:r>
              <a:rPr lang="en-US" dirty="0">
                <a:solidFill>
                  <a:schemeClr val="accent6">
                    <a:lumMod val="50000"/>
                  </a:schemeClr>
                </a:solidFill>
              </a:rPr>
              <a:t> Paul </a:t>
            </a:r>
            <a:r>
              <a:rPr lang="en-US" dirty="0" err="1">
                <a:solidFill>
                  <a:schemeClr val="accent6">
                    <a:lumMod val="50000"/>
                  </a:schemeClr>
                </a:solidFill>
              </a:rPr>
              <a:t>Knoepfler</a:t>
            </a:r>
            <a:r>
              <a:rPr lang="en-US" dirty="0">
                <a:solidFill>
                  <a:schemeClr val="accent6">
                    <a:lumMod val="50000"/>
                  </a:schemeClr>
                </a:solidFill>
              </a:rPr>
              <a:t> </a:t>
            </a:r>
            <a:r>
              <a:rPr lang="en-US" dirty="0" err="1">
                <a:solidFill>
                  <a:schemeClr val="accent6">
                    <a:lumMod val="50000"/>
                  </a:schemeClr>
                </a:solidFill>
              </a:rPr>
              <a:t>knoepfler.Ph.D</a:t>
            </a:r>
            <a:r>
              <a:rPr lang="en-US" dirty="0">
                <a:solidFill>
                  <a:schemeClr val="accent6">
                    <a:lumMod val="50000"/>
                  </a:schemeClr>
                </a:solidFill>
              </a:rPr>
              <a:t>. November 2, 2021. Review of stem cell therapy for hair loss. The Niche.</a:t>
            </a:r>
            <a:endParaRPr lang="it-IT" dirty="0">
              <a:solidFill>
                <a:schemeClr val="accent6">
                  <a:lumMod val="50000"/>
                </a:schemeClr>
              </a:solidFill>
            </a:endParaRPr>
          </a:p>
          <a:p>
            <a:pPr algn="just"/>
            <a:endParaRPr lang="en-US" dirty="0"/>
          </a:p>
        </p:txBody>
      </p:sp>
    </p:spTree>
    <p:extLst>
      <p:ext uri="{BB962C8B-B14F-4D97-AF65-F5344CB8AC3E}">
        <p14:creationId xmlns:p14="http://schemas.microsoft.com/office/powerpoint/2010/main" val="4158694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p:txBody>
          <a:bodyPr/>
          <a:lstStyle/>
          <a:p>
            <a:r>
              <a:rPr lang="en-US" dirty="0">
                <a:latin typeface="Candara" panose="020E0502030303020204" pitchFamily="34" charset="0"/>
              </a:rPr>
              <a:t>Thank you</a:t>
            </a:r>
          </a:p>
        </p:txBody>
      </p:sp>
      <p:pic>
        <p:nvPicPr>
          <p:cNvPr id="8" name="Picture Placeholder 7">
            <a:extLst>
              <a:ext uri="{FF2B5EF4-FFF2-40B4-BE49-F238E27FC236}">
                <a16:creationId xmlns:a16="http://schemas.microsoft.com/office/drawing/2014/main" id="{B4AC70E9-3DD4-4EEF-9281-A65C22AF96AA}"/>
              </a:ext>
            </a:extLst>
          </p:cNvPr>
          <p:cNvPicPr>
            <a:picLocks noGrp="1" noChangeAspect="1"/>
          </p:cNvPicPr>
          <p:nvPr>
            <p:ph type="pic" sz="quarter" idx="10"/>
          </p:nvPr>
        </p:nvPicPr>
        <p:blipFill>
          <a:blip r:embed="rId3"/>
          <a:srcRect l="20000" r="20000"/>
          <a:stretch>
            <a:fillRect/>
          </a:stretch>
        </p:blipFill>
        <p:spPr/>
      </p:pic>
      <p:sp>
        <p:nvSpPr>
          <p:cNvPr id="9" name="TextBox 8">
            <a:extLst>
              <a:ext uri="{FF2B5EF4-FFF2-40B4-BE49-F238E27FC236}">
                <a16:creationId xmlns:a16="http://schemas.microsoft.com/office/drawing/2014/main" id="{0B1F2126-3D94-4F98-81BF-10EFDC25A4B8}"/>
              </a:ext>
            </a:extLst>
          </p:cNvPr>
          <p:cNvSpPr txBox="1"/>
          <p:nvPr/>
        </p:nvSpPr>
        <p:spPr>
          <a:xfrm>
            <a:off x="6324600" y="1823468"/>
            <a:ext cx="2495550" cy="885825"/>
          </a:xfrm>
          <a:prstGeom prst="rect">
            <a:avLst/>
          </a:prstGeom>
          <a:solidFill>
            <a:schemeClr val="bg1"/>
          </a:solidFill>
        </p:spPr>
        <p:txBody>
          <a:bodyPr wrap="square" rtlCol="0">
            <a:spAutoFit/>
          </a:bodyPr>
          <a:lstStyle/>
          <a:p>
            <a:endParaRPr lang="en-US" dirty="0"/>
          </a:p>
        </p:txBody>
      </p:sp>
      <p:sp>
        <p:nvSpPr>
          <p:cNvPr id="13" name="Rectangle 12">
            <a:extLst>
              <a:ext uri="{FF2B5EF4-FFF2-40B4-BE49-F238E27FC236}">
                <a16:creationId xmlns:a16="http://schemas.microsoft.com/office/drawing/2014/main" id="{7E5B6162-54E7-49D9-BB9E-C440BFBB5F49}"/>
              </a:ext>
            </a:extLst>
          </p:cNvPr>
          <p:cNvSpPr/>
          <p:nvPr/>
        </p:nvSpPr>
        <p:spPr>
          <a:xfrm>
            <a:off x="6175529" y="4362450"/>
            <a:ext cx="1143000" cy="1162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48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p:txBody>
          <a:bodyPr/>
          <a:lstStyle/>
          <a:p>
            <a:fld id="{9EC71654-96A5-4280-94F3-931C61A9F92C}" type="slidenum">
              <a:rPr lang="en-US" smtClean="0"/>
              <a:pPr/>
              <a:t>4</a:t>
            </a:fld>
            <a:endParaRPr lang="en-US" dirty="0"/>
          </a:p>
        </p:txBody>
      </p:sp>
      <p:sp>
        <p:nvSpPr>
          <p:cNvPr id="7" name="TextBox 6">
            <a:extLst>
              <a:ext uri="{FF2B5EF4-FFF2-40B4-BE49-F238E27FC236}">
                <a16:creationId xmlns:a16="http://schemas.microsoft.com/office/drawing/2014/main" id="{08FF36F9-4317-4E7F-A083-09DFA9498C1E}"/>
              </a:ext>
            </a:extLst>
          </p:cNvPr>
          <p:cNvSpPr txBox="1"/>
          <p:nvPr/>
        </p:nvSpPr>
        <p:spPr>
          <a:xfrm>
            <a:off x="247650" y="5962650"/>
            <a:ext cx="1771650" cy="7620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C779F540-7EC5-4BDD-BDB6-AACC12D75F73}"/>
              </a:ext>
            </a:extLst>
          </p:cNvPr>
          <p:cNvSpPr txBox="1"/>
          <p:nvPr/>
        </p:nvSpPr>
        <p:spPr>
          <a:xfrm>
            <a:off x="390710" y="388684"/>
            <a:ext cx="6248400" cy="646331"/>
          </a:xfrm>
          <a:prstGeom prst="rect">
            <a:avLst/>
          </a:prstGeom>
          <a:noFill/>
        </p:spPr>
        <p:txBody>
          <a:bodyPr wrap="square">
            <a:spAutoFit/>
          </a:bodyPr>
          <a:lstStyle/>
          <a:p>
            <a:r>
              <a:rPr lang="en-US" sz="3600" b="1" dirty="0">
                <a:solidFill>
                  <a:srgbClr val="D60093"/>
                </a:solidFill>
                <a:latin typeface="Candara" panose="020E0502030303020204" pitchFamily="34" charset="0"/>
              </a:rPr>
              <a:t>What is stem cell therapy?</a:t>
            </a:r>
          </a:p>
        </p:txBody>
      </p:sp>
      <p:sp>
        <p:nvSpPr>
          <p:cNvPr id="10" name="TextBox 9">
            <a:extLst>
              <a:ext uri="{FF2B5EF4-FFF2-40B4-BE49-F238E27FC236}">
                <a16:creationId xmlns:a16="http://schemas.microsoft.com/office/drawing/2014/main" id="{AB488D4E-B6FC-4EAC-A30F-5642B14FCDB6}"/>
              </a:ext>
            </a:extLst>
          </p:cNvPr>
          <p:cNvSpPr txBox="1"/>
          <p:nvPr/>
        </p:nvSpPr>
        <p:spPr>
          <a:xfrm>
            <a:off x="390710" y="1111215"/>
            <a:ext cx="10972986" cy="526297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solidFill>
                  <a:srgbClr val="2C567A"/>
                </a:solidFill>
              </a:rPr>
              <a:t>a form of </a:t>
            </a:r>
            <a:r>
              <a:rPr lang="en-US" sz="2400" b="1" dirty="0">
                <a:solidFill>
                  <a:srgbClr val="2C567A"/>
                </a:solidFill>
              </a:rPr>
              <a:t>regenerative medicine </a:t>
            </a:r>
            <a:r>
              <a:rPr lang="en-US" sz="2400" dirty="0">
                <a:solidFill>
                  <a:srgbClr val="2C567A"/>
                </a:solidFill>
              </a:rPr>
              <a:t>designed to repair damaged cells within the body by reducing inflammation and modulating the immune system.  This phenomenon makes stem cell therapy a viable treatment option for a variety of medical conditions. </a:t>
            </a:r>
          </a:p>
          <a:p>
            <a:pPr algn="just"/>
            <a:endParaRPr lang="en-US" sz="2400" dirty="0">
              <a:solidFill>
                <a:srgbClr val="2C567A"/>
              </a:solidFill>
            </a:endParaRPr>
          </a:p>
          <a:p>
            <a:pPr marL="342900" indent="-342900" algn="just">
              <a:buFont typeface="Arial" panose="020B0604020202020204" pitchFamily="34" charset="0"/>
              <a:buChar char="•"/>
            </a:pPr>
            <a:r>
              <a:rPr lang="en-US" sz="2400" dirty="0">
                <a:solidFill>
                  <a:srgbClr val="2C567A"/>
                </a:solidFill>
              </a:rPr>
              <a:t>Stem cell therapies have been used to treat </a:t>
            </a:r>
            <a:r>
              <a:rPr lang="en-US" sz="2400" dirty="0">
                <a:solidFill>
                  <a:srgbClr val="FF9900"/>
                </a:solidFill>
              </a:rPr>
              <a:t>autoimmune</a:t>
            </a:r>
            <a:r>
              <a:rPr lang="en-US" sz="2400" dirty="0">
                <a:solidFill>
                  <a:srgbClr val="2C567A"/>
                </a:solidFill>
              </a:rPr>
              <a:t>, </a:t>
            </a:r>
            <a:r>
              <a:rPr lang="en-US" sz="2400" dirty="0">
                <a:solidFill>
                  <a:srgbClr val="FF9900"/>
                </a:solidFill>
              </a:rPr>
              <a:t>inflammatory</a:t>
            </a:r>
            <a:r>
              <a:rPr lang="en-US" sz="2400" dirty="0">
                <a:solidFill>
                  <a:srgbClr val="2C567A"/>
                </a:solidFill>
              </a:rPr>
              <a:t>, </a:t>
            </a:r>
            <a:r>
              <a:rPr lang="en-US" sz="2400" dirty="0">
                <a:solidFill>
                  <a:srgbClr val="FF9900"/>
                </a:solidFill>
              </a:rPr>
              <a:t>neurological</a:t>
            </a:r>
            <a:r>
              <a:rPr lang="en-US" sz="2400" dirty="0">
                <a:solidFill>
                  <a:srgbClr val="2C567A"/>
                </a:solidFill>
              </a:rPr>
              <a:t>, </a:t>
            </a:r>
            <a:r>
              <a:rPr lang="en-US" sz="2400" dirty="0">
                <a:solidFill>
                  <a:srgbClr val="FF9900"/>
                </a:solidFill>
              </a:rPr>
              <a:t>orthopedic</a:t>
            </a:r>
            <a:r>
              <a:rPr lang="en-US" sz="2400" dirty="0">
                <a:solidFill>
                  <a:srgbClr val="2C567A"/>
                </a:solidFill>
              </a:rPr>
              <a:t> conditions and </a:t>
            </a:r>
            <a:r>
              <a:rPr lang="en-US" sz="2400" dirty="0">
                <a:solidFill>
                  <a:srgbClr val="FF9900"/>
                </a:solidFill>
              </a:rPr>
              <a:t>traumatic</a:t>
            </a:r>
            <a:r>
              <a:rPr lang="en-US" sz="2400" dirty="0">
                <a:solidFill>
                  <a:srgbClr val="2C567A"/>
                </a:solidFill>
              </a:rPr>
              <a:t> </a:t>
            </a:r>
            <a:r>
              <a:rPr lang="en-US" sz="2400" dirty="0">
                <a:solidFill>
                  <a:srgbClr val="FF9900"/>
                </a:solidFill>
              </a:rPr>
              <a:t>injuries</a:t>
            </a:r>
            <a:r>
              <a:rPr lang="en-US" sz="2400" dirty="0">
                <a:solidFill>
                  <a:srgbClr val="2C567A"/>
                </a:solidFill>
              </a:rPr>
              <a:t>.</a:t>
            </a:r>
          </a:p>
          <a:p>
            <a:pPr marL="342900" indent="-342900" algn="just">
              <a:buFont typeface="Arial" panose="020B0604020202020204" pitchFamily="34" charset="0"/>
              <a:buChar char="•"/>
            </a:pPr>
            <a:endParaRPr lang="en-US" sz="2400" dirty="0">
              <a:solidFill>
                <a:srgbClr val="2C567A"/>
              </a:solidFill>
            </a:endParaRPr>
          </a:p>
          <a:p>
            <a:pPr marL="342900" indent="-342900" algn="just">
              <a:buFont typeface="Arial" panose="020B0604020202020204" pitchFamily="34" charset="0"/>
              <a:buChar char="•"/>
            </a:pPr>
            <a:r>
              <a:rPr lang="en-US" sz="2400" dirty="0">
                <a:solidFill>
                  <a:srgbClr val="2C567A"/>
                </a:solidFill>
              </a:rPr>
              <a:t>While stem cell therapy does not necessarily provide a cure for these conditions, the premise is to allow the body to heal itself well enough to mitigate the symptoms of the conditions for long periods.</a:t>
            </a:r>
          </a:p>
          <a:p>
            <a:pPr algn="just"/>
            <a:endParaRPr lang="en-US" sz="2400" dirty="0">
              <a:solidFill>
                <a:srgbClr val="2C567A"/>
              </a:solidFill>
            </a:endParaRPr>
          </a:p>
          <a:p>
            <a:pPr marL="342900" indent="-342900" algn="just">
              <a:buFont typeface="Arial" panose="020B0604020202020204" pitchFamily="34" charset="0"/>
              <a:buChar char="•"/>
            </a:pPr>
            <a:r>
              <a:rPr lang="en-US" sz="2400" dirty="0">
                <a:solidFill>
                  <a:srgbClr val="2C567A"/>
                </a:solidFill>
              </a:rPr>
              <a:t>In many cases, this effect can substantially increase the quality of life for patients as well as delay disease progression.</a:t>
            </a:r>
          </a:p>
        </p:txBody>
      </p:sp>
    </p:spTree>
    <p:extLst>
      <p:ext uri="{BB962C8B-B14F-4D97-AF65-F5344CB8AC3E}">
        <p14:creationId xmlns:p14="http://schemas.microsoft.com/office/powerpoint/2010/main" val="113604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67BB7F-7E29-404E-9F09-454133809CC9}"/>
              </a:ext>
            </a:extLst>
          </p:cNvPr>
          <p:cNvSpPr>
            <a:spLocks noGrp="1"/>
          </p:cNvSpPr>
          <p:nvPr>
            <p:ph type="sldNum" sz="quarter" idx="12"/>
          </p:nvPr>
        </p:nvSpPr>
        <p:spPr/>
        <p:txBody>
          <a:bodyPr/>
          <a:lstStyle/>
          <a:p>
            <a:fld id="{9EC71654-96A5-4280-94F3-931C61A9F92C}" type="slidenum">
              <a:rPr lang="en-US" noProof="0" smtClean="0"/>
              <a:pPr/>
              <a:t>5</a:t>
            </a:fld>
            <a:endParaRPr lang="en-US" noProof="0" dirty="0"/>
          </a:p>
        </p:txBody>
      </p:sp>
      <p:sp>
        <p:nvSpPr>
          <p:cNvPr id="4" name="TextBox 3">
            <a:extLst>
              <a:ext uri="{FF2B5EF4-FFF2-40B4-BE49-F238E27FC236}">
                <a16:creationId xmlns:a16="http://schemas.microsoft.com/office/drawing/2014/main" id="{86A9227D-CA49-4DFB-AE10-65E5B4D51D5F}"/>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0EA08F6A-1472-4A3B-9FA7-90BB69317FA1}"/>
              </a:ext>
            </a:extLst>
          </p:cNvPr>
          <p:cNvSpPr txBox="1"/>
          <p:nvPr/>
        </p:nvSpPr>
        <p:spPr>
          <a:xfrm>
            <a:off x="495300" y="1423244"/>
            <a:ext cx="6248400" cy="4832092"/>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5">
                    <a:lumMod val="75000"/>
                  </a:schemeClr>
                </a:solidFill>
              </a:rPr>
              <a:t>Spinal cord injuries</a:t>
            </a:r>
          </a:p>
          <a:p>
            <a:pPr marL="457200" indent="-457200">
              <a:buFont typeface="Arial" panose="020B0604020202020204" pitchFamily="34" charset="0"/>
              <a:buChar char="•"/>
            </a:pPr>
            <a:r>
              <a:rPr lang="en-US" sz="2800" dirty="0">
                <a:solidFill>
                  <a:schemeClr val="accent5">
                    <a:lumMod val="75000"/>
                  </a:schemeClr>
                </a:solidFill>
              </a:rPr>
              <a:t>Diabetes mellitus</a:t>
            </a:r>
          </a:p>
          <a:p>
            <a:pPr marL="457200" indent="-457200">
              <a:buFont typeface="Arial" panose="020B0604020202020204" pitchFamily="34" charset="0"/>
              <a:buChar char="•"/>
            </a:pPr>
            <a:r>
              <a:rPr lang="en-US" sz="2800" dirty="0">
                <a:solidFill>
                  <a:schemeClr val="accent5">
                    <a:lumMod val="75000"/>
                  </a:schemeClr>
                </a:solidFill>
              </a:rPr>
              <a:t>Cancer</a:t>
            </a:r>
          </a:p>
          <a:p>
            <a:pPr marL="457200" indent="-457200">
              <a:buFont typeface="Arial" panose="020B0604020202020204" pitchFamily="34" charset="0"/>
              <a:buChar char="•"/>
            </a:pPr>
            <a:r>
              <a:rPr lang="en-US" sz="2800" dirty="0">
                <a:solidFill>
                  <a:schemeClr val="accent5">
                    <a:lumMod val="75000"/>
                  </a:schemeClr>
                </a:solidFill>
              </a:rPr>
              <a:t>Stroke</a:t>
            </a:r>
          </a:p>
          <a:p>
            <a:pPr marL="457200" indent="-457200">
              <a:buFont typeface="Arial" panose="020B0604020202020204" pitchFamily="34" charset="0"/>
              <a:buChar char="•"/>
            </a:pPr>
            <a:r>
              <a:rPr lang="en-US" sz="2800" dirty="0">
                <a:solidFill>
                  <a:schemeClr val="accent5">
                    <a:lumMod val="75000"/>
                  </a:schemeClr>
                </a:solidFill>
              </a:rPr>
              <a:t>Heart damage (Myocardial infarction)</a:t>
            </a:r>
          </a:p>
          <a:p>
            <a:pPr marL="457200" indent="-457200">
              <a:buFont typeface="Arial" panose="020B0604020202020204" pitchFamily="34" charset="0"/>
              <a:buChar char="•"/>
            </a:pPr>
            <a:r>
              <a:rPr lang="en-US" sz="2800" dirty="0">
                <a:solidFill>
                  <a:schemeClr val="accent5">
                    <a:lumMod val="75000"/>
                  </a:schemeClr>
                </a:solidFill>
              </a:rPr>
              <a:t>Tooth implanting</a:t>
            </a:r>
          </a:p>
          <a:p>
            <a:pPr marL="457200" indent="-457200">
              <a:buFont typeface="Arial" panose="020B0604020202020204" pitchFamily="34" charset="0"/>
              <a:buChar char="•"/>
            </a:pPr>
            <a:r>
              <a:rPr lang="en-US" sz="2800" dirty="0">
                <a:solidFill>
                  <a:schemeClr val="accent5">
                    <a:lumMod val="75000"/>
                  </a:schemeClr>
                </a:solidFill>
              </a:rPr>
              <a:t>Deafness and blindness</a:t>
            </a:r>
          </a:p>
          <a:p>
            <a:pPr marL="457200" indent="-457200">
              <a:buFont typeface="Arial" panose="020B0604020202020204" pitchFamily="34" charset="0"/>
              <a:buChar char="•"/>
            </a:pPr>
            <a:r>
              <a:rPr lang="en-US" sz="2800" dirty="0">
                <a:solidFill>
                  <a:schemeClr val="accent5">
                    <a:lumMod val="75000"/>
                  </a:schemeClr>
                </a:solidFill>
              </a:rPr>
              <a:t>Baldness</a:t>
            </a:r>
          </a:p>
          <a:p>
            <a:pPr marL="457200" indent="-457200">
              <a:buFont typeface="Arial" panose="020B0604020202020204" pitchFamily="34" charset="0"/>
              <a:buChar char="•"/>
            </a:pPr>
            <a:r>
              <a:rPr lang="en-US" sz="2800" dirty="0">
                <a:solidFill>
                  <a:schemeClr val="accent5">
                    <a:lumMod val="75000"/>
                  </a:schemeClr>
                </a:solidFill>
              </a:rPr>
              <a:t>Gastrointestinal disease</a:t>
            </a:r>
          </a:p>
          <a:p>
            <a:pPr marL="457200" indent="-457200">
              <a:buFont typeface="Arial" panose="020B0604020202020204" pitchFamily="34" charset="0"/>
              <a:buChar char="•"/>
            </a:pPr>
            <a:r>
              <a:rPr lang="en-US" sz="2800" dirty="0">
                <a:solidFill>
                  <a:schemeClr val="accent5">
                    <a:lumMod val="75000"/>
                  </a:schemeClr>
                </a:solidFill>
              </a:rPr>
              <a:t>Liver disease</a:t>
            </a:r>
          </a:p>
          <a:p>
            <a:pPr marL="457200" indent="-457200">
              <a:buFont typeface="Arial" panose="020B0604020202020204" pitchFamily="34" charset="0"/>
              <a:buChar char="•"/>
            </a:pPr>
            <a:r>
              <a:rPr lang="en-US" sz="2800" dirty="0">
                <a:solidFill>
                  <a:schemeClr val="accent5">
                    <a:lumMod val="75000"/>
                  </a:schemeClr>
                </a:solidFill>
              </a:rPr>
              <a:t>Dermatology</a:t>
            </a:r>
          </a:p>
        </p:txBody>
      </p:sp>
      <p:pic>
        <p:nvPicPr>
          <p:cNvPr id="10" name="Picture 9">
            <a:extLst>
              <a:ext uri="{FF2B5EF4-FFF2-40B4-BE49-F238E27FC236}">
                <a16:creationId xmlns:a16="http://schemas.microsoft.com/office/drawing/2014/main" id="{92C6A0B7-AA4C-496C-B0A3-FDFFF50EB129}"/>
              </a:ext>
            </a:extLst>
          </p:cNvPr>
          <p:cNvPicPr>
            <a:picLocks noChangeAspect="1"/>
          </p:cNvPicPr>
          <p:nvPr/>
        </p:nvPicPr>
        <p:blipFill>
          <a:blip r:embed="rId2"/>
          <a:stretch>
            <a:fillRect/>
          </a:stretch>
        </p:blipFill>
        <p:spPr>
          <a:xfrm>
            <a:off x="6753224" y="1934288"/>
            <a:ext cx="5438776" cy="4028361"/>
          </a:xfrm>
          <a:prstGeom prst="rect">
            <a:avLst/>
          </a:prstGeom>
        </p:spPr>
      </p:pic>
      <p:sp>
        <p:nvSpPr>
          <p:cNvPr id="13" name="TextBox 12">
            <a:extLst>
              <a:ext uri="{FF2B5EF4-FFF2-40B4-BE49-F238E27FC236}">
                <a16:creationId xmlns:a16="http://schemas.microsoft.com/office/drawing/2014/main" id="{EF1B9CB4-749E-4AB2-B72B-EF54C7A826A7}"/>
              </a:ext>
            </a:extLst>
          </p:cNvPr>
          <p:cNvSpPr txBox="1"/>
          <p:nvPr/>
        </p:nvSpPr>
        <p:spPr>
          <a:xfrm>
            <a:off x="6400800" y="0"/>
            <a:ext cx="5791200" cy="2161104"/>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361077ED-E7FF-4B38-A6FB-A06C23F0FF65}"/>
              </a:ext>
            </a:extLst>
          </p:cNvPr>
          <p:cNvSpPr txBox="1"/>
          <p:nvPr/>
        </p:nvSpPr>
        <p:spPr>
          <a:xfrm>
            <a:off x="495300" y="515600"/>
            <a:ext cx="7572375" cy="1200329"/>
          </a:xfrm>
          <a:prstGeom prst="rect">
            <a:avLst/>
          </a:prstGeom>
          <a:noFill/>
        </p:spPr>
        <p:txBody>
          <a:bodyPr wrap="square" rtlCol="0">
            <a:spAutoFit/>
          </a:bodyPr>
          <a:lstStyle/>
          <a:p>
            <a:r>
              <a:rPr lang="en-US" sz="3600" b="1" dirty="0">
                <a:solidFill>
                  <a:srgbClr val="D60093"/>
                </a:solidFill>
                <a:latin typeface="Candara" panose="020E0502030303020204" pitchFamily="34" charset="0"/>
              </a:rPr>
              <a:t>Diseases cured by stem cell therapy</a:t>
            </a:r>
          </a:p>
          <a:p>
            <a:endParaRPr lang="en-US" sz="3600" dirty="0"/>
          </a:p>
        </p:txBody>
      </p:sp>
    </p:spTree>
    <p:extLst>
      <p:ext uri="{BB962C8B-B14F-4D97-AF65-F5344CB8AC3E}">
        <p14:creationId xmlns:p14="http://schemas.microsoft.com/office/powerpoint/2010/main" val="267603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6</a:t>
            </a:fld>
            <a:endParaRPr lang="en-US" dirty="0"/>
          </a:p>
        </p:txBody>
      </p:sp>
      <p:sp>
        <p:nvSpPr>
          <p:cNvPr id="12" name="TextBox 11">
            <a:extLst>
              <a:ext uri="{FF2B5EF4-FFF2-40B4-BE49-F238E27FC236}">
                <a16:creationId xmlns:a16="http://schemas.microsoft.com/office/drawing/2014/main" id="{8042631C-00C2-454F-8CB4-B5048D7E7DB0}"/>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pic>
        <p:nvPicPr>
          <p:cNvPr id="28" name="Picture Placeholder 27">
            <a:extLst>
              <a:ext uri="{FF2B5EF4-FFF2-40B4-BE49-F238E27FC236}">
                <a16:creationId xmlns:a16="http://schemas.microsoft.com/office/drawing/2014/main" id="{86C20592-1BB5-4D19-87D9-0A21F4A7FB5A}"/>
              </a:ext>
            </a:extLst>
          </p:cNvPr>
          <p:cNvPicPr>
            <a:picLocks noGrp="1" noChangeAspect="1"/>
          </p:cNvPicPr>
          <p:nvPr>
            <p:ph type="pic" sz="quarter" idx="13"/>
          </p:nvPr>
        </p:nvPicPr>
        <p:blipFill>
          <a:blip r:embed="rId3"/>
          <a:srcRect t="15634" b="15634"/>
          <a:stretch>
            <a:fillRect/>
          </a:stretch>
        </p:blipFill>
        <p:spPr/>
      </p:pic>
      <p:sp>
        <p:nvSpPr>
          <p:cNvPr id="29" name="TextBox 28">
            <a:extLst>
              <a:ext uri="{FF2B5EF4-FFF2-40B4-BE49-F238E27FC236}">
                <a16:creationId xmlns:a16="http://schemas.microsoft.com/office/drawing/2014/main" id="{A13102C6-DAE5-4543-B745-7D5322DD4B92}"/>
              </a:ext>
            </a:extLst>
          </p:cNvPr>
          <p:cNvSpPr txBox="1"/>
          <p:nvPr/>
        </p:nvSpPr>
        <p:spPr>
          <a:xfrm>
            <a:off x="450819" y="4754225"/>
            <a:ext cx="6307353" cy="1569660"/>
          </a:xfrm>
          <a:prstGeom prst="rect">
            <a:avLst/>
          </a:prstGeom>
          <a:noFill/>
        </p:spPr>
        <p:txBody>
          <a:bodyPr wrap="square" rtlCol="0">
            <a:spAutoFit/>
          </a:bodyPr>
          <a:lstStyle/>
          <a:p>
            <a:r>
              <a:rPr lang="en-US" sz="4800" b="1" dirty="0">
                <a:solidFill>
                  <a:schemeClr val="accent6">
                    <a:lumMod val="75000"/>
                  </a:schemeClr>
                </a:solidFill>
                <a:latin typeface="Candara" panose="020E0502030303020204" pitchFamily="34" charset="0"/>
              </a:rPr>
              <a:t>Stem Cell Therapy for </a:t>
            </a:r>
          </a:p>
          <a:p>
            <a:r>
              <a:rPr lang="en-US" sz="4800" b="1" dirty="0">
                <a:solidFill>
                  <a:srgbClr val="CC0099"/>
                </a:solidFill>
                <a:latin typeface="Candara" panose="020E0502030303020204" pitchFamily="34" charset="0"/>
              </a:rPr>
              <a:t>Spinal Cord Injury</a:t>
            </a:r>
          </a:p>
        </p:txBody>
      </p:sp>
    </p:spTree>
    <p:extLst>
      <p:ext uri="{BB962C8B-B14F-4D97-AF65-F5344CB8AC3E}">
        <p14:creationId xmlns:p14="http://schemas.microsoft.com/office/powerpoint/2010/main" val="13074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807FD4-99F7-4B45-926D-802A78A243CF}"/>
              </a:ext>
            </a:extLst>
          </p:cNvPr>
          <p:cNvSpPr>
            <a:spLocks noGrp="1"/>
          </p:cNvSpPr>
          <p:nvPr>
            <p:ph type="sldNum" sz="quarter" idx="12"/>
          </p:nvPr>
        </p:nvSpPr>
        <p:spPr/>
        <p:txBody>
          <a:bodyPr/>
          <a:lstStyle/>
          <a:p>
            <a:fld id="{9EC71654-96A5-4280-94F3-931C61A9F92C}" type="slidenum">
              <a:rPr lang="en-US" noProof="0" smtClean="0"/>
              <a:pPr/>
              <a:t>7</a:t>
            </a:fld>
            <a:endParaRPr lang="en-US" noProof="0" dirty="0"/>
          </a:p>
        </p:txBody>
      </p:sp>
      <p:sp>
        <p:nvSpPr>
          <p:cNvPr id="4" name="TextBox 3">
            <a:extLst>
              <a:ext uri="{FF2B5EF4-FFF2-40B4-BE49-F238E27FC236}">
                <a16:creationId xmlns:a16="http://schemas.microsoft.com/office/drawing/2014/main" id="{315A9C08-ED2B-4668-BCBC-3B7C2F062944}"/>
              </a:ext>
            </a:extLst>
          </p:cNvPr>
          <p:cNvSpPr txBox="1"/>
          <p:nvPr/>
        </p:nvSpPr>
        <p:spPr>
          <a:xfrm>
            <a:off x="247650" y="5962650"/>
            <a:ext cx="1771650" cy="762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C65937E5-7A2D-4055-8FE2-C37201FB96AB}"/>
              </a:ext>
            </a:extLst>
          </p:cNvPr>
          <p:cNvSpPr txBox="1"/>
          <p:nvPr/>
        </p:nvSpPr>
        <p:spPr>
          <a:xfrm>
            <a:off x="438150" y="1081504"/>
            <a:ext cx="10773146" cy="5262979"/>
          </a:xfrm>
          <a:prstGeom prst="rect">
            <a:avLst/>
          </a:prstGeom>
          <a:noFill/>
        </p:spPr>
        <p:txBody>
          <a:bodyPr wrap="square">
            <a:spAutoFit/>
          </a:bodyPr>
          <a:lstStyle/>
          <a:p>
            <a:pPr marL="342900" indent="-342900" algn="just">
              <a:buFont typeface="Arial" panose="020B0604020202020204" pitchFamily="34" charset="0"/>
              <a:buChar char="•"/>
            </a:pPr>
            <a:r>
              <a:rPr lang="en-US" sz="2800" dirty="0">
                <a:solidFill>
                  <a:srgbClr val="2C567A"/>
                </a:solidFill>
              </a:rPr>
              <a:t>is one of the most serious neurological diseases in the world. Due to the high disability rate, SCI brings a high economic burden to the society.</a:t>
            </a:r>
          </a:p>
          <a:p>
            <a:pPr marL="342900" indent="-342900" algn="just">
              <a:buFont typeface="Arial" panose="020B0604020202020204" pitchFamily="34" charset="0"/>
              <a:buChar char="•"/>
            </a:pPr>
            <a:r>
              <a:rPr lang="en-US" sz="2800" dirty="0">
                <a:solidFill>
                  <a:srgbClr val="2C567A"/>
                </a:solidFill>
              </a:rPr>
              <a:t>Despite the studies focused on SCI have been carried out for decades, the surviving patients of this disease will inevitably leave long-term and severe neurological damage.</a:t>
            </a:r>
          </a:p>
          <a:p>
            <a:pPr marL="342900" indent="-342900" algn="just">
              <a:buFont typeface="Arial" panose="020B0604020202020204" pitchFamily="34" charset="0"/>
              <a:buChar char="•"/>
            </a:pPr>
            <a:r>
              <a:rPr lang="en-US" sz="2800" dirty="0">
                <a:solidFill>
                  <a:srgbClr val="2C567A"/>
                </a:solidFill>
              </a:rPr>
              <a:t>According to previous researches, there are many </a:t>
            </a:r>
            <a:r>
              <a:rPr lang="en-US" sz="2800" b="1" dirty="0">
                <a:solidFill>
                  <a:srgbClr val="2C567A"/>
                </a:solidFill>
              </a:rPr>
              <a:t>risk factors </a:t>
            </a:r>
            <a:r>
              <a:rPr lang="en-US" sz="2800" dirty="0">
                <a:solidFill>
                  <a:srgbClr val="2C567A"/>
                </a:solidFill>
              </a:rPr>
              <a:t>for traumatic SCI including </a:t>
            </a:r>
            <a:r>
              <a:rPr lang="en-US" sz="2800" dirty="0">
                <a:solidFill>
                  <a:srgbClr val="FF9900"/>
                </a:solidFill>
              </a:rPr>
              <a:t>violence</a:t>
            </a:r>
            <a:r>
              <a:rPr lang="en-US" sz="2800" dirty="0">
                <a:solidFill>
                  <a:srgbClr val="2C567A"/>
                </a:solidFill>
              </a:rPr>
              <a:t>, </a:t>
            </a:r>
            <a:r>
              <a:rPr lang="en-US" sz="2800" dirty="0">
                <a:solidFill>
                  <a:srgbClr val="FF9900"/>
                </a:solidFill>
              </a:rPr>
              <a:t>extreme sports</a:t>
            </a:r>
            <a:r>
              <a:rPr lang="en-US" sz="2800" dirty="0">
                <a:solidFill>
                  <a:srgbClr val="2C567A"/>
                </a:solidFill>
              </a:rPr>
              <a:t>, and </a:t>
            </a:r>
            <a:r>
              <a:rPr lang="en-US" sz="2800" dirty="0">
                <a:solidFill>
                  <a:srgbClr val="FF9900"/>
                </a:solidFill>
              </a:rPr>
              <a:t>accidents</a:t>
            </a:r>
            <a:r>
              <a:rPr lang="en-US" sz="2800" dirty="0">
                <a:solidFill>
                  <a:srgbClr val="2C567A"/>
                </a:solidFill>
              </a:rPr>
              <a:t>.</a:t>
            </a:r>
          </a:p>
          <a:p>
            <a:pPr marL="342900" indent="-342900" algn="just">
              <a:buFont typeface="Arial" panose="020B0604020202020204" pitchFamily="34" charset="0"/>
              <a:buChar char="•"/>
            </a:pPr>
            <a:r>
              <a:rPr lang="en-US" sz="2800" dirty="0">
                <a:solidFill>
                  <a:srgbClr val="2C567A"/>
                </a:solidFill>
              </a:rPr>
              <a:t>Studies have reported that more than 23% of SCI patients have had </a:t>
            </a:r>
            <a:r>
              <a:rPr lang="en-US" sz="2800" b="1" dirty="0">
                <a:solidFill>
                  <a:srgbClr val="2C567A"/>
                </a:solidFill>
              </a:rPr>
              <a:t>secondary injuries</a:t>
            </a:r>
            <a:r>
              <a:rPr lang="en-US" sz="2800" dirty="0">
                <a:solidFill>
                  <a:srgbClr val="2C567A"/>
                </a:solidFill>
              </a:rPr>
              <a:t> within 10 years. Alcoholism, the use of psychotropic drugs, and some personality traits are all related to the occurrence of secondary injury.</a:t>
            </a:r>
          </a:p>
        </p:txBody>
      </p:sp>
      <p:sp>
        <p:nvSpPr>
          <p:cNvPr id="8" name="TextBox 7">
            <a:extLst>
              <a:ext uri="{FF2B5EF4-FFF2-40B4-BE49-F238E27FC236}">
                <a16:creationId xmlns:a16="http://schemas.microsoft.com/office/drawing/2014/main" id="{3C32243A-80D2-4EA4-8BC5-EF7937304C70}"/>
              </a:ext>
            </a:extLst>
          </p:cNvPr>
          <p:cNvSpPr txBox="1"/>
          <p:nvPr/>
        </p:nvSpPr>
        <p:spPr>
          <a:xfrm>
            <a:off x="438150" y="271760"/>
            <a:ext cx="6248400" cy="646331"/>
          </a:xfrm>
          <a:prstGeom prst="rect">
            <a:avLst/>
          </a:prstGeom>
          <a:noFill/>
        </p:spPr>
        <p:txBody>
          <a:bodyPr wrap="square">
            <a:spAutoFit/>
          </a:bodyPr>
          <a:lstStyle/>
          <a:p>
            <a:r>
              <a:rPr lang="en-US" sz="3600" b="1" dirty="0">
                <a:solidFill>
                  <a:srgbClr val="CC0099"/>
                </a:solidFill>
                <a:latin typeface="Candara" panose="020E0502030303020204" pitchFamily="34" charset="0"/>
              </a:rPr>
              <a:t>Spinal Cord Injury (SCI)</a:t>
            </a:r>
          </a:p>
        </p:txBody>
      </p:sp>
    </p:spTree>
    <p:extLst>
      <p:ext uri="{BB962C8B-B14F-4D97-AF65-F5344CB8AC3E}">
        <p14:creationId xmlns:p14="http://schemas.microsoft.com/office/powerpoint/2010/main" val="312815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6484EB-2AA5-46AA-ACA0-BCE7C6B969CD}"/>
              </a:ext>
            </a:extLst>
          </p:cNvPr>
          <p:cNvSpPr>
            <a:spLocks noGrp="1"/>
          </p:cNvSpPr>
          <p:nvPr>
            <p:ph type="sldNum" sz="quarter" idx="12"/>
          </p:nvPr>
        </p:nvSpPr>
        <p:spPr/>
        <p:txBody>
          <a:bodyPr/>
          <a:lstStyle/>
          <a:p>
            <a:fld id="{9EC71654-96A5-4280-94F3-931C61A9F92C}" type="slidenum">
              <a:rPr lang="en-US" noProof="0" smtClean="0"/>
              <a:pPr/>
              <a:t>8</a:t>
            </a:fld>
            <a:endParaRPr lang="en-US" noProof="0" dirty="0"/>
          </a:p>
        </p:txBody>
      </p:sp>
      <p:sp>
        <p:nvSpPr>
          <p:cNvPr id="4" name="TextBox 3">
            <a:extLst>
              <a:ext uri="{FF2B5EF4-FFF2-40B4-BE49-F238E27FC236}">
                <a16:creationId xmlns:a16="http://schemas.microsoft.com/office/drawing/2014/main" id="{3C66B018-D7C7-441D-BA4D-B1494037EC2C}"/>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71361C7D-E516-4E3D-A26F-C35E4C89919D}"/>
              </a:ext>
            </a:extLst>
          </p:cNvPr>
          <p:cNvSpPr txBox="1"/>
          <p:nvPr/>
        </p:nvSpPr>
        <p:spPr>
          <a:xfrm>
            <a:off x="438150" y="928715"/>
            <a:ext cx="10925546" cy="2800767"/>
          </a:xfrm>
          <a:prstGeom prst="rect">
            <a:avLst/>
          </a:prstGeom>
          <a:noFill/>
        </p:spPr>
        <p:txBody>
          <a:bodyPr wrap="square">
            <a:spAutoFit/>
          </a:bodyPr>
          <a:lstStyle/>
          <a:p>
            <a:pPr algn="just"/>
            <a:r>
              <a:rPr lang="en-US" sz="2400" b="1" dirty="0">
                <a:solidFill>
                  <a:srgbClr val="2C567A"/>
                </a:solidFill>
              </a:rPr>
              <a:t>pathological mechanism of SCI:</a:t>
            </a:r>
          </a:p>
          <a:p>
            <a:pPr marL="342900" indent="-342900" algn="just">
              <a:buFont typeface="Arial" panose="020B0604020202020204" pitchFamily="34" charset="0"/>
              <a:buChar char="•"/>
            </a:pPr>
            <a:r>
              <a:rPr lang="en-US" sz="2400" b="1" dirty="0">
                <a:solidFill>
                  <a:srgbClr val="FF9900"/>
                </a:solidFill>
              </a:rPr>
              <a:t>primary injury</a:t>
            </a:r>
            <a:r>
              <a:rPr lang="en-US" sz="2400" dirty="0">
                <a:solidFill>
                  <a:srgbClr val="FF9900"/>
                </a:solidFill>
              </a:rPr>
              <a:t>:</a:t>
            </a:r>
            <a:r>
              <a:rPr lang="en-US" sz="2400" dirty="0"/>
              <a:t> </a:t>
            </a:r>
            <a:r>
              <a:rPr lang="en-US" sz="2000" dirty="0">
                <a:solidFill>
                  <a:srgbClr val="2C567A"/>
                </a:solidFill>
              </a:rPr>
              <a:t>When the spinal cord is subjected to contusion, tearing or compression due to external forces, or infarction due to vascular injury, the spinal cord begins to have nerve damage, which is often referred to as primary injury. </a:t>
            </a:r>
          </a:p>
          <a:p>
            <a:pPr marL="342900" indent="-342900" algn="just">
              <a:buFont typeface="Arial" panose="020B0604020202020204" pitchFamily="34" charset="0"/>
              <a:buChar char="•"/>
            </a:pPr>
            <a:r>
              <a:rPr lang="en-US" sz="2400" b="1" dirty="0">
                <a:solidFill>
                  <a:srgbClr val="FF9900"/>
                </a:solidFill>
              </a:rPr>
              <a:t>secondary injury</a:t>
            </a:r>
            <a:r>
              <a:rPr lang="en-US" sz="2000" b="1" dirty="0">
                <a:solidFill>
                  <a:srgbClr val="FF9900"/>
                </a:solidFill>
              </a:rPr>
              <a:t>: </a:t>
            </a:r>
            <a:r>
              <a:rPr lang="en-US" sz="2000" dirty="0">
                <a:solidFill>
                  <a:srgbClr val="2C567A"/>
                </a:solidFill>
              </a:rPr>
              <a:t>After the primary injury occurs, a large number of nerve cell death occurs, and the blood-spinal cord barrier is destroyed. Subsequently, a series of damage reactions such as vasospasm hemorrhage, reactive oxygen species (ROS) formation, lipid peroxidation, inflammation, and apoptosis occur, leading to secondary cascade reaction which further aggravates the damage.</a:t>
            </a:r>
            <a:endParaRPr lang="en-US" sz="2400" b="1" dirty="0">
              <a:solidFill>
                <a:srgbClr val="2C567A"/>
              </a:solidFill>
            </a:endParaRPr>
          </a:p>
        </p:txBody>
      </p:sp>
      <p:sp>
        <p:nvSpPr>
          <p:cNvPr id="8" name="TextBox 7">
            <a:extLst>
              <a:ext uri="{FF2B5EF4-FFF2-40B4-BE49-F238E27FC236}">
                <a16:creationId xmlns:a16="http://schemas.microsoft.com/office/drawing/2014/main" id="{8C8F467B-0F91-4504-A4AB-CCFFBDD48EB9}"/>
              </a:ext>
            </a:extLst>
          </p:cNvPr>
          <p:cNvSpPr txBox="1"/>
          <p:nvPr/>
        </p:nvSpPr>
        <p:spPr>
          <a:xfrm>
            <a:off x="438150" y="271760"/>
            <a:ext cx="6248400" cy="584775"/>
          </a:xfrm>
          <a:prstGeom prst="rect">
            <a:avLst/>
          </a:prstGeom>
          <a:noFill/>
        </p:spPr>
        <p:txBody>
          <a:bodyPr wrap="square">
            <a:spAutoFit/>
          </a:bodyPr>
          <a:lstStyle/>
          <a:p>
            <a:r>
              <a:rPr lang="en-US" sz="3200" b="1" dirty="0">
                <a:solidFill>
                  <a:srgbClr val="CC0099"/>
                </a:solidFill>
                <a:latin typeface="Candara" panose="020E0502030303020204" pitchFamily="34" charset="0"/>
              </a:rPr>
              <a:t>Spinal Cord Injury (SCI) </a:t>
            </a:r>
            <a:r>
              <a:rPr lang="en-US" dirty="0">
                <a:solidFill>
                  <a:srgbClr val="CC0099"/>
                </a:solidFill>
                <a:latin typeface="Candara" panose="020E0502030303020204" pitchFamily="34" charset="0"/>
              </a:rPr>
              <a:t>contd.</a:t>
            </a:r>
            <a:endParaRPr lang="en-US" sz="3200" dirty="0">
              <a:solidFill>
                <a:srgbClr val="CC0099"/>
              </a:solidFill>
              <a:latin typeface="Candara" panose="020E0502030303020204" pitchFamily="34" charset="0"/>
            </a:endParaRPr>
          </a:p>
        </p:txBody>
      </p:sp>
      <p:sp>
        <p:nvSpPr>
          <p:cNvPr id="10" name="TextBox 9">
            <a:extLst>
              <a:ext uri="{FF2B5EF4-FFF2-40B4-BE49-F238E27FC236}">
                <a16:creationId xmlns:a16="http://schemas.microsoft.com/office/drawing/2014/main" id="{9AC72F1E-C6D9-44AA-B703-CA36A88B3F39}"/>
              </a:ext>
            </a:extLst>
          </p:cNvPr>
          <p:cNvSpPr txBox="1"/>
          <p:nvPr/>
        </p:nvSpPr>
        <p:spPr>
          <a:xfrm>
            <a:off x="438150" y="3729482"/>
            <a:ext cx="9744075" cy="1692771"/>
          </a:xfrm>
          <a:prstGeom prst="rect">
            <a:avLst/>
          </a:prstGeom>
          <a:noFill/>
        </p:spPr>
        <p:txBody>
          <a:bodyPr wrap="square">
            <a:spAutoFit/>
          </a:bodyPr>
          <a:lstStyle/>
          <a:p>
            <a:r>
              <a:rPr lang="en-US" sz="2400" b="1" dirty="0">
                <a:solidFill>
                  <a:srgbClr val="2C567A"/>
                </a:solidFill>
              </a:rPr>
              <a:t>At present, the main methods for the treatment of SCI include:</a:t>
            </a:r>
          </a:p>
          <a:p>
            <a:pPr marL="342900" indent="-342900">
              <a:buFont typeface="Arial" panose="020B0604020202020204" pitchFamily="34" charset="0"/>
              <a:buChar char="•"/>
            </a:pPr>
            <a:r>
              <a:rPr lang="en-US" sz="2000" dirty="0">
                <a:solidFill>
                  <a:srgbClr val="0072C7"/>
                </a:solidFill>
              </a:rPr>
              <a:t>surgical treatment</a:t>
            </a:r>
          </a:p>
          <a:p>
            <a:pPr marL="342900" indent="-342900">
              <a:buFont typeface="Arial" panose="020B0604020202020204" pitchFamily="34" charset="0"/>
              <a:buChar char="•"/>
            </a:pPr>
            <a:r>
              <a:rPr lang="en-US" sz="2000" dirty="0">
                <a:solidFill>
                  <a:srgbClr val="0072C7"/>
                </a:solidFill>
              </a:rPr>
              <a:t>drug treatment</a:t>
            </a:r>
          </a:p>
          <a:p>
            <a:pPr marL="342900" indent="-342900">
              <a:buFont typeface="Arial" panose="020B0604020202020204" pitchFamily="34" charset="0"/>
              <a:buChar char="•"/>
            </a:pPr>
            <a:r>
              <a:rPr lang="en-US" sz="2000" dirty="0">
                <a:solidFill>
                  <a:srgbClr val="0072C7"/>
                </a:solidFill>
              </a:rPr>
              <a:t>hyperbaric oxygen therapy</a:t>
            </a:r>
          </a:p>
          <a:p>
            <a:pPr marL="342900" indent="-342900">
              <a:buFont typeface="Arial" panose="020B0604020202020204" pitchFamily="34" charset="0"/>
              <a:buChar char="•"/>
            </a:pPr>
            <a:r>
              <a:rPr lang="en-US" sz="2000" dirty="0">
                <a:solidFill>
                  <a:srgbClr val="0072C7"/>
                </a:solidFill>
              </a:rPr>
              <a:t>physical therapy</a:t>
            </a:r>
          </a:p>
        </p:txBody>
      </p:sp>
      <p:sp>
        <p:nvSpPr>
          <p:cNvPr id="12" name="TextBox 11">
            <a:extLst>
              <a:ext uri="{FF2B5EF4-FFF2-40B4-BE49-F238E27FC236}">
                <a16:creationId xmlns:a16="http://schemas.microsoft.com/office/drawing/2014/main" id="{0D542AAE-AD13-4FC3-A319-D254D4AE0F47}"/>
              </a:ext>
            </a:extLst>
          </p:cNvPr>
          <p:cNvSpPr txBox="1"/>
          <p:nvPr/>
        </p:nvSpPr>
        <p:spPr>
          <a:xfrm>
            <a:off x="438150" y="5570577"/>
            <a:ext cx="10925546" cy="1015663"/>
          </a:xfrm>
          <a:prstGeom prst="rect">
            <a:avLst/>
          </a:prstGeom>
          <a:noFill/>
        </p:spPr>
        <p:txBody>
          <a:bodyPr wrap="square">
            <a:spAutoFit/>
          </a:bodyPr>
          <a:lstStyle/>
          <a:p>
            <a:pPr marL="342900" indent="-342900" algn="just">
              <a:buFont typeface="Wingdings" panose="05000000000000000000" pitchFamily="2" charset="2"/>
              <a:buChar char="Ø"/>
            </a:pPr>
            <a:r>
              <a:rPr lang="en-US" sz="2000" dirty="0">
                <a:solidFill>
                  <a:srgbClr val="2C567A"/>
                </a:solidFill>
              </a:rPr>
              <a:t>However, the therapeutic effects and the outcome of patients with SCI remain unsatisfactory. This requires us to study new and effective methods for the treatment of SCI.</a:t>
            </a:r>
          </a:p>
          <a:p>
            <a:pPr marL="342900" indent="-342900" algn="just">
              <a:buFont typeface="Wingdings" panose="05000000000000000000" pitchFamily="2" charset="2"/>
              <a:buChar char="Ø"/>
            </a:pPr>
            <a:r>
              <a:rPr lang="en-US" sz="2000" dirty="0">
                <a:solidFill>
                  <a:srgbClr val="2C567A"/>
                </a:solidFill>
              </a:rPr>
              <a:t>In recent years, stem cell (SC) treatment of SCI has gradually become a new research hotspot.</a:t>
            </a:r>
          </a:p>
        </p:txBody>
      </p:sp>
    </p:spTree>
    <p:extLst>
      <p:ext uri="{BB962C8B-B14F-4D97-AF65-F5344CB8AC3E}">
        <p14:creationId xmlns:p14="http://schemas.microsoft.com/office/powerpoint/2010/main" val="223046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5347DE-3F2E-4401-82B4-21538ACB7770}"/>
              </a:ext>
            </a:extLst>
          </p:cNvPr>
          <p:cNvSpPr>
            <a:spLocks noGrp="1"/>
          </p:cNvSpPr>
          <p:nvPr>
            <p:ph type="sldNum" sz="quarter" idx="12"/>
          </p:nvPr>
        </p:nvSpPr>
        <p:spPr/>
        <p:txBody>
          <a:bodyPr/>
          <a:lstStyle/>
          <a:p>
            <a:fld id="{9EC71654-96A5-4280-94F3-931C61A9F92C}" type="slidenum">
              <a:rPr lang="en-US" noProof="0" smtClean="0"/>
              <a:pPr/>
              <a:t>9</a:t>
            </a:fld>
            <a:endParaRPr lang="en-US" noProof="0" dirty="0"/>
          </a:p>
        </p:txBody>
      </p:sp>
      <p:sp>
        <p:nvSpPr>
          <p:cNvPr id="4" name="TextBox 3">
            <a:extLst>
              <a:ext uri="{FF2B5EF4-FFF2-40B4-BE49-F238E27FC236}">
                <a16:creationId xmlns:a16="http://schemas.microsoft.com/office/drawing/2014/main" id="{BD6E5D42-97F0-4CA9-AD0D-25F34ED935D8}"/>
              </a:ext>
            </a:extLst>
          </p:cNvPr>
          <p:cNvSpPr txBox="1"/>
          <p:nvPr/>
        </p:nvSpPr>
        <p:spPr>
          <a:xfrm>
            <a:off x="381000" y="6096000"/>
            <a:ext cx="1771650" cy="762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785A80C-1BDA-411C-A97B-94E21BD718E5}"/>
              </a:ext>
            </a:extLst>
          </p:cNvPr>
          <p:cNvSpPr txBox="1"/>
          <p:nvPr/>
        </p:nvSpPr>
        <p:spPr>
          <a:xfrm>
            <a:off x="476249" y="439221"/>
            <a:ext cx="7172325" cy="584775"/>
          </a:xfrm>
          <a:prstGeom prst="rect">
            <a:avLst/>
          </a:prstGeom>
          <a:noFill/>
        </p:spPr>
        <p:txBody>
          <a:bodyPr wrap="square">
            <a:spAutoFit/>
          </a:bodyPr>
          <a:lstStyle/>
          <a:p>
            <a:r>
              <a:rPr lang="en-US" sz="3200" b="1" dirty="0">
                <a:solidFill>
                  <a:srgbClr val="CC0099"/>
                </a:solidFill>
                <a:latin typeface="Candara" panose="020E0502030303020204" pitchFamily="34" charset="0"/>
              </a:rPr>
              <a:t>Common SC Types for SCI Treatment</a:t>
            </a:r>
          </a:p>
        </p:txBody>
      </p:sp>
      <p:sp>
        <p:nvSpPr>
          <p:cNvPr id="7" name="TextBox 6">
            <a:extLst>
              <a:ext uri="{FF2B5EF4-FFF2-40B4-BE49-F238E27FC236}">
                <a16:creationId xmlns:a16="http://schemas.microsoft.com/office/drawing/2014/main" id="{6F13F10E-E304-4674-93FF-F29BF064D17E}"/>
              </a:ext>
            </a:extLst>
          </p:cNvPr>
          <p:cNvSpPr txBox="1"/>
          <p:nvPr/>
        </p:nvSpPr>
        <p:spPr>
          <a:xfrm>
            <a:off x="476249" y="1336833"/>
            <a:ext cx="10458821" cy="6832640"/>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rgbClr val="2C567A"/>
                </a:solidFill>
              </a:rPr>
              <a:t>Mesenchymal Stem Cells (MSCs):</a:t>
            </a:r>
          </a:p>
          <a:p>
            <a:pPr marL="342900" indent="-342900">
              <a:buFont typeface="Arial" panose="020B0604020202020204" pitchFamily="34" charset="0"/>
              <a:buChar char="•"/>
            </a:pPr>
            <a:r>
              <a:rPr lang="en-US" sz="2000" dirty="0">
                <a:solidFill>
                  <a:srgbClr val="2C567A"/>
                </a:solidFill>
              </a:rPr>
              <a:t>Bone Marrow Mesenchymal Stem Cells (</a:t>
            </a:r>
            <a:r>
              <a:rPr lang="en-US" sz="2000" dirty="0">
                <a:solidFill>
                  <a:srgbClr val="FF9900"/>
                </a:solidFill>
              </a:rPr>
              <a:t>BM-MSCs</a:t>
            </a:r>
            <a:r>
              <a:rPr lang="en-US" sz="2000" dirty="0">
                <a:solidFill>
                  <a:srgbClr val="2C567A"/>
                </a:solidFill>
              </a:rPr>
              <a:t>)</a:t>
            </a:r>
          </a:p>
          <a:p>
            <a:pPr marL="342900" indent="-342900">
              <a:buFont typeface="Arial" panose="020B0604020202020204" pitchFamily="34" charset="0"/>
              <a:buChar char="•"/>
            </a:pPr>
            <a:r>
              <a:rPr lang="en-US" sz="2000" dirty="0">
                <a:solidFill>
                  <a:srgbClr val="2C567A"/>
                </a:solidFill>
              </a:rPr>
              <a:t>Umbilical MSCs (</a:t>
            </a:r>
            <a:r>
              <a:rPr lang="en-US" sz="2000" dirty="0">
                <a:solidFill>
                  <a:srgbClr val="FF9900"/>
                </a:solidFill>
              </a:rPr>
              <a:t>U-MSCs</a:t>
            </a:r>
            <a:r>
              <a:rPr lang="en-US" sz="2000" dirty="0">
                <a:solidFill>
                  <a:srgbClr val="2C567A"/>
                </a:solidFill>
              </a:rPr>
              <a:t>)</a:t>
            </a:r>
          </a:p>
          <a:p>
            <a:pPr marL="342900" indent="-342900">
              <a:buFont typeface="Arial" panose="020B0604020202020204" pitchFamily="34" charset="0"/>
              <a:buChar char="•"/>
            </a:pPr>
            <a:r>
              <a:rPr lang="en-US" sz="2000" dirty="0">
                <a:solidFill>
                  <a:srgbClr val="2C567A"/>
                </a:solidFill>
              </a:rPr>
              <a:t>Adipose-derived MSCs (</a:t>
            </a:r>
            <a:r>
              <a:rPr lang="en-US" sz="2000" dirty="0">
                <a:solidFill>
                  <a:srgbClr val="FF9900"/>
                </a:solidFill>
              </a:rPr>
              <a:t>AD-MSCs</a:t>
            </a:r>
            <a:r>
              <a:rPr lang="en-US" sz="2000" dirty="0">
                <a:solidFill>
                  <a:srgbClr val="2C567A"/>
                </a:solidFill>
              </a:rPr>
              <a:t>)</a:t>
            </a:r>
          </a:p>
          <a:p>
            <a:pPr marL="342900" indent="-342900">
              <a:lnSpc>
                <a:spcPct val="250000"/>
              </a:lnSpc>
              <a:buFont typeface="Wingdings" panose="05000000000000000000" pitchFamily="2" charset="2"/>
              <a:buChar char="Ø"/>
            </a:pPr>
            <a:r>
              <a:rPr lang="en-US" sz="2400" b="1" dirty="0">
                <a:solidFill>
                  <a:srgbClr val="2C567A"/>
                </a:solidFill>
              </a:rPr>
              <a:t>Embryonic Stem Cells (ESCs)</a:t>
            </a:r>
          </a:p>
          <a:p>
            <a:pPr marL="342900" indent="-342900">
              <a:lnSpc>
                <a:spcPct val="250000"/>
              </a:lnSpc>
              <a:buFont typeface="Wingdings" panose="05000000000000000000" pitchFamily="2" charset="2"/>
              <a:buChar char="Ø"/>
            </a:pPr>
            <a:r>
              <a:rPr lang="en-US" sz="2400" b="1" dirty="0">
                <a:solidFill>
                  <a:srgbClr val="2C567A"/>
                </a:solidFill>
              </a:rPr>
              <a:t>Induced Pluripotent Stem Cells (iPSCs)</a:t>
            </a:r>
          </a:p>
          <a:p>
            <a:pPr marL="342900" indent="-342900">
              <a:lnSpc>
                <a:spcPct val="250000"/>
              </a:lnSpc>
              <a:buFont typeface="Wingdings" panose="05000000000000000000" pitchFamily="2" charset="2"/>
              <a:buChar char="Ø"/>
            </a:pPr>
            <a:r>
              <a:rPr lang="en-US" sz="2400" b="1" dirty="0">
                <a:solidFill>
                  <a:srgbClr val="2C567A"/>
                </a:solidFill>
              </a:rPr>
              <a:t>NSCs and NPCs</a:t>
            </a:r>
          </a:p>
          <a:p>
            <a:pPr marL="342900" indent="-342900">
              <a:lnSpc>
                <a:spcPct val="250000"/>
              </a:lnSpc>
              <a:buFont typeface="Wingdings" panose="05000000000000000000" pitchFamily="2" charset="2"/>
              <a:buChar char="Ø"/>
            </a:pPr>
            <a:r>
              <a:rPr lang="en-US" sz="2400" b="1" dirty="0">
                <a:solidFill>
                  <a:srgbClr val="2C567A"/>
                </a:solidFill>
              </a:rPr>
              <a:t>Other SCs</a:t>
            </a:r>
          </a:p>
          <a:p>
            <a:pPr marL="342900" indent="-342900">
              <a:lnSpc>
                <a:spcPct val="250000"/>
              </a:lnSpc>
              <a:buFont typeface="Wingdings" panose="05000000000000000000" pitchFamily="2" charset="2"/>
              <a:buChar char="Ø"/>
            </a:pPr>
            <a:endParaRPr lang="en-US" sz="2400" b="1" dirty="0">
              <a:solidFill>
                <a:srgbClr val="2C567A"/>
              </a:solidFill>
            </a:endParaRPr>
          </a:p>
          <a:p>
            <a:endParaRPr lang="en-US" b="1" dirty="0">
              <a:solidFill>
                <a:srgbClr val="2C567A"/>
              </a:solidFill>
            </a:endParaRPr>
          </a:p>
          <a:p>
            <a:endParaRPr lang="en-US" b="1" dirty="0">
              <a:solidFill>
                <a:srgbClr val="2C567A"/>
              </a:solidFill>
            </a:endParaRPr>
          </a:p>
          <a:p>
            <a:endParaRPr lang="en-US" dirty="0">
              <a:solidFill>
                <a:srgbClr val="2C567A"/>
              </a:solidFill>
            </a:endParaRPr>
          </a:p>
        </p:txBody>
      </p:sp>
    </p:spTree>
    <p:extLst>
      <p:ext uri="{BB962C8B-B14F-4D97-AF65-F5344CB8AC3E}">
        <p14:creationId xmlns:p14="http://schemas.microsoft.com/office/powerpoint/2010/main" val="1903183038"/>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322</TotalTime>
  <Words>2627</Words>
  <Application>Microsoft Office PowerPoint</Application>
  <PresentationFormat>Widescreen</PresentationFormat>
  <Paragraphs>267</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Candara</vt:lpstr>
      <vt:lpstr>Corbel</vt:lpstr>
      <vt:lpstr>Courier New</vt:lpstr>
      <vt:lpstr>Wingdings</vt:lpstr>
      <vt:lpstr>Office Theme</vt:lpstr>
      <vt:lpstr>Stem cell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 therapy</dc:title>
  <dc:creator>Alborz</dc:creator>
  <cp:lastModifiedBy>Alborz</cp:lastModifiedBy>
  <cp:revision>11</cp:revision>
  <dcterms:created xsi:type="dcterms:W3CDTF">2022-07-25T18:29:38Z</dcterms:created>
  <dcterms:modified xsi:type="dcterms:W3CDTF">2025-07-05T07:48:22Z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