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1448" r:id="rId2"/>
    <p:sldId id="1474" r:id="rId3"/>
    <p:sldId id="257" r:id="rId4"/>
    <p:sldId id="258" r:id="rId5"/>
    <p:sldId id="259" r:id="rId6"/>
    <p:sldId id="260" r:id="rId7"/>
    <p:sldId id="261" r:id="rId8"/>
    <p:sldId id="262" r:id="rId9"/>
    <p:sldId id="263" r:id="rId10"/>
    <p:sldId id="147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74" y="1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4CA13490-6A9F-4510-BE4B-24DFD2234F9C}" type="datetimeFigureOut">
              <a:rPr lang="fa-IR" smtClean="0"/>
              <a:t>17/03/1446</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D3719B80-6180-4910-93A0-4574E38CAC2E}" type="slidenum">
              <a:rPr lang="fa-IR" smtClean="0"/>
              <a:t>‹#›</a:t>
            </a:fld>
            <a:endParaRPr lang="fa-IR"/>
          </a:p>
        </p:txBody>
      </p:sp>
    </p:spTree>
    <p:extLst>
      <p:ext uri="{BB962C8B-B14F-4D97-AF65-F5344CB8AC3E}">
        <p14:creationId xmlns:p14="http://schemas.microsoft.com/office/powerpoint/2010/main" val="1422379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174943361a6_0_1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174943361a6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29266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CB7E0A85-AD3F-4844-89F1-D2462E82B5F8}" type="datetimeFigureOut">
              <a:rPr lang="en-US" smtClean="0"/>
              <a:pPr/>
              <a:t>9/20/2024</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4BA37B5-73AA-420C-B16C-42D60AA20A4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7E0A85-AD3F-4844-89F1-D2462E82B5F8}" type="datetimeFigureOut">
              <a:rPr lang="en-US" smtClean="0"/>
              <a:pPr/>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A37B5-73AA-420C-B16C-42D60AA20A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7E0A85-AD3F-4844-89F1-D2462E82B5F8}" type="datetimeFigureOut">
              <a:rPr lang="en-US" smtClean="0"/>
              <a:pPr/>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A37B5-73AA-420C-B16C-42D60AA20A4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mt="75000"/>
          </a:blip>
          <a:srcRect t="5654" b="10198"/>
          <a:stretch/>
        </p:blipFill>
        <p:spPr>
          <a:xfrm rot="10800000">
            <a:off x="-26625" y="-17750"/>
            <a:ext cx="9170627" cy="6893500"/>
          </a:xfrm>
          <a:prstGeom prst="rect">
            <a:avLst/>
          </a:prstGeom>
          <a:noFill/>
          <a:ln>
            <a:noFill/>
          </a:ln>
        </p:spPr>
      </p:pic>
      <p:sp>
        <p:nvSpPr>
          <p:cNvPr id="15" name="Google Shape;15;p3"/>
          <p:cNvSpPr/>
          <p:nvPr/>
        </p:nvSpPr>
        <p:spPr>
          <a:xfrm>
            <a:off x="190350" y="270600"/>
            <a:ext cx="8763300" cy="6316800"/>
          </a:xfrm>
          <a:prstGeom prst="rect">
            <a:avLst/>
          </a:prstGeom>
          <a:noFill/>
          <a:ln w="114300" cap="rnd" cmpd="dbl">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800" dirty="0">
              <a:cs typeface="B Esfehan" panose="00000700000000000000" pitchFamily="2" charset="-78"/>
            </a:endParaRPr>
          </a:p>
        </p:txBody>
      </p:sp>
      <p:sp>
        <p:nvSpPr>
          <p:cNvPr id="16" name="Google Shape;16;p3"/>
          <p:cNvSpPr txBox="1">
            <a:spLocks noGrp="1"/>
          </p:cNvSpPr>
          <p:nvPr>
            <p:ph type="title"/>
          </p:nvPr>
        </p:nvSpPr>
        <p:spPr>
          <a:xfrm>
            <a:off x="720000" y="2892000"/>
            <a:ext cx="5067600" cy="1122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5000">
                <a:cs typeface="B Esfehan" panose="00000700000000000000" pitchFamily="2" charset="-78"/>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17" name="Google Shape;17;p3"/>
          <p:cNvSpPr txBox="1">
            <a:spLocks noGrp="1"/>
          </p:cNvSpPr>
          <p:nvPr>
            <p:ph type="title" idx="2" hasCustomPrompt="1"/>
          </p:nvPr>
        </p:nvSpPr>
        <p:spPr>
          <a:xfrm>
            <a:off x="720000" y="1807967"/>
            <a:ext cx="1196400" cy="11224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6000">
                <a:cs typeface="B Esfehan" panose="00000700000000000000" pitchFamily="2" charset="-78"/>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18" name="Google Shape;18;p3"/>
          <p:cNvSpPr txBox="1">
            <a:spLocks noGrp="1"/>
          </p:cNvSpPr>
          <p:nvPr>
            <p:ph type="subTitle" idx="1"/>
          </p:nvPr>
        </p:nvSpPr>
        <p:spPr>
          <a:xfrm>
            <a:off x="720000" y="4098833"/>
            <a:ext cx="50676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cs typeface="B Mitra" panose="00000400000000000000" pitchFamily="2" charset="-78"/>
              </a:defRPr>
            </a:lvl1pPr>
            <a:lvl2pPr lvl="1" algn="ctr" rtl="0">
              <a:lnSpc>
                <a:spcPct val="100000"/>
              </a:lnSpc>
              <a:spcBef>
                <a:spcPts val="160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dirty="0"/>
          </a:p>
        </p:txBody>
      </p:sp>
    </p:spTree>
    <p:extLst>
      <p:ext uri="{BB962C8B-B14F-4D97-AF65-F5344CB8AC3E}">
        <p14:creationId xmlns:p14="http://schemas.microsoft.com/office/powerpoint/2010/main" val="1816869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7E0A85-AD3F-4844-89F1-D2462E82B5F8}" type="datetimeFigureOut">
              <a:rPr lang="en-US" smtClean="0"/>
              <a:pPr/>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A37B5-73AA-420C-B16C-42D60AA20A4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B7E0A85-AD3F-4844-89F1-D2462E82B5F8}" type="datetimeFigureOut">
              <a:rPr lang="en-US" smtClean="0"/>
              <a:pPr/>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A37B5-73AA-420C-B16C-42D60AA20A4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B7E0A85-AD3F-4844-89F1-D2462E82B5F8}" type="datetimeFigureOut">
              <a:rPr lang="en-US" smtClean="0"/>
              <a:pPr/>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A37B5-73AA-420C-B16C-42D60AA20A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B7E0A85-AD3F-4844-89F1-D2462E82B5F8}" type="datetimeFigureOut">
              <a:rPr lang="en-US" smtClean="0"/>
              <a:pPr/>
              <a:t>9/20/2024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BA37B5-73AA-420C-B16C-42D60AA20A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CB7E0A85-AD3F-4844-89F1-D2462E82B5F8}" type="datetimeFigureOut">
              <a:rPr lang="en-US" smtClean="0"/>
              <a:pPr/>
              <a:t>9/20/2024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BA37B5-73AA-420C-B16C-42D60AA20A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CB7E0A85-AD3F-4844-89F1-D2462E82B5F8}" type="datetimeFigureOut">
              <a:rPr lang="en-US" smtClean="0"/>
              <a:pPr/>
              <a:t>9/20/2024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BA37B5-73AA-420C-B16C-42D60AA20A4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B7E0A85-AD3F-4844-89F1-D2462E82B5F8}" type="datetimeFigureOut">
              <a:rPr lang="en-US" smtClean="0"/>
              <a:pPr/>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A37B5-73AA-420C-B16C-42D60AA20A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CB7E0A85-AD3F-4844-89F1-D2462E82B5F8}" type="datetimeFigureOut">
              <a:rPr lang="en-US" smtClean="0"/>
              <a:pPr/>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A37B5-73AA-420C-B16C-42D60AA20A4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B7E0A85-AD3F-4844-89F1-D2462E82B5F8}" type="datetimeFigureOut">
              <a:rPr lang="en-US" smtClean="0"/>
              <a:pPr/>
              <a:t>9/20/2024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4BA37B5-73AA-420C-B16C-42D60AA20A4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DB8C55-518C-DDFE-9A23-7E7E1DC71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1" y="-9331"/>
            <a:ext cx="9139335" cy="6858000"/>
          </a:xfrm>
          <a:prstGeom prst="rect">
            <a:avLst/>
          </a:prstGeom>
        </p:spPr>
      </p:pic>
      <p:sp>
        <p:nvSpPr>
          <p:cNvPr id="6" name="TextBox 5">
            <a:extLst>
              <a:ext uri="{FF2B5EF4-FFF2-40B4-BE49-F238E27FC236}">
                <a16:creationId xmlns:a16="http://schemas.microsoft.com/office/drawing/2014/main" id="{8A65371C-A1C2-492A-17AA-74C1430B13A4}"/>
              </a:ext>
            </a:extLst>
          </p:cNvPr>
          <p:cNvSpPr txBox="1"/>
          <p:nvPr/>
        </p:nvSpPr>
        <p:spPr>
          <a:xfrm>
            <a:off x="228600" y="370675"/>
            <a:ext cx="5186265" cy="6842707"/>
          </a:xfrm>
          <a:prstGeom prst="rect">
            <a:avLst/>
          </a:prstGeom>
          <a:noFill/>
        </p:spPr>
        <p:txBody>
          <a:bodyPr wrap="square">
            <a:spAutoFit/>
          </a:bodyPr>
          <a:lstStyle/>
          <a:p>
            <a:pPr algn="ctr" defTabSz="685800" rtl="1">
              <a:lnSpc>
                <a:spcPct val="106000"/>
              </a:lnSpc>
              <a:defRPr/>
            </a:pPr>
            <a:r>
              <a:rPr lang="fa-IR" sz="2400" dirty="0">
                <a:solidFill>
                  <a:srgbClr val="0070C0"/>
                </a:solidFill>
                <a:latin typeface="Calibri" panose="020F0502020204030204"/>
                <a:cs typeface="B Titr" panose="00000700000000000000" pitchFamily="2" charset="-78"/>
              </a:rPr>
              <a:t>دانلودفایل پاورپوینت</a:t>
            </a:r>
          </a:p>
          <a:p>
            <a:pPr algn="ctr" rtl="1"/>
            <a:r>
              <a:rPr lang="fa-IR" sz="3600" dirty="0">
                <a:solidFill>
                  <a:schemeClr val="accent3">
                    <a:lumMod val="75000"/>
                  </a:schemeClr>
                </a:solidFill>
              </a:rPr>
              <a:t>پایه:نهم</a:t>
            </a:r>
          </a:p>
          <a:p>
            <a:pPr algn="ctr" rtl="1"/>
            <a:r>
              <a:rPr lang="fa-IR" sz="3600" dirty="0">
                <a:solidFill>
                  <a:srgbClr val="002060"/>
                </a:solidFill>
              </a:rPr>
              <a:t>درس کاروفناوری</a:t>
            </a:r>
          </a:p>
          <a:p>
            <a:pPr algn="ctr" rtl="1"/>
            <a:r>
              <a:rPr lang="fa-IR" sz="3600" dirty="0">
                <a:solidFill>
                  <a:srgbClr val="002060"/>
                </a:solidFill>
              </a:rPr>
              <a:t>رشدوپایش کودک</a:t>
            </a:r>
          </a:p>
          <a:p>
            <a:pPr algn="ctr" rtl="1"/>
            <a:r>
              <a:rPr lang="fa-IR" sz="3600" dirty="0">
                <a:solidFill>
                  <a:schemeClr val="accent3">
                    <a:lumMod val="75000"/>
                  </a:schemeClr>
                </a:solidFill>
              </a:rPr>
              <a:t>صفحه 129تا 140</a:t>
            </a:r>
          </a:p>
          <a:p>
            <a:pPr algn="ctr" rtl="1"/>
            <a:r>
              <a:rPr lang="fa-IR" sz="3600" dirty="0">
                <a:solidFill>
                  <a:schemeClr val="accent3">
                    <a:lumMod val="75000"/>
                  </a:schemeClr>
                </a:solidFill>
              </a:rPr>
              <a:t>فصل دهم</a:t>
            </a:r>
          </a:p>
          <a:p>
            <a:pPr algn="ctr" defTabSz="685800" rtl="1">
              <a:lnSpc>
                <a:spcPct val="106000"/>
              </a:lnSpc>
              <a:defRPr/>
            </a:pPr>
            <a:r>
              <a:rPr lang="fa-IR" sz="2400" dirty="0">
                <a:solidFill>
                  <a:srgbClr val="002060"/>
                </a:solidFill>
                <a:latin typeface="Calibri" panose="020F0502020204030204"/>
                <a:cs typeface="B Titr" panose="00000700000000000000" pitchFamily="2" charset="-78"/>
              </a:rPr>
              <a:t>کلاس های شادوخلاق</a:t>
            </a:r>
          </a:p>
          <a:p>
            <a:pPr algn="ctr" defTabSz="685800" rtl="1">
              <a:lnSpc>
                <a:spcPct val="106000"/>
              </a:lnSpc>
              <a:defRPr/>
            </a:pPr>
            <a:r>
              <a:rPr lang="fa-IR" sz="2400" dirty="0">
                <a:solidFill>
                  <a:srgbClr val="00B050"/>
                </a:solidFill>
                <a:latin typeface="Calibri" panose="020F0502020204030204"/>
                <a:cs typeface="B Titr" panose="00000700000000000000" pitchFamily="2" charset="-78"/>
              </a:rPr>
              <a:t>ویژه معلمان خلاق ،دانش آموزان یادگیرنده </a:t>
            </a:r>
          </a:p>
          <a:p>
            <a:pPr algn="ctr" defTabSz="685800" rtl="1">
              <a:lnSpc>
                <a:spcPct val="106000"/>
              </a:lnSpc>
              <a:defRPr/>
            </a:pPr>
            <a:r>
              <a:rPr lang="fa-IR" sz="2400" dirty="0">
                <a:solidFill>
                  <a:srgbClr val="7030A0"/>
                </a:solidFill>
                <a:latin typeface="Calibri" panose="020F0502020204030204"/>
                <a:cs typeface="B Titr" panose="00000700000000000000" pitchFamily="2" charset="-78"/>
              </a:rPr>
              <a:t>کلاس های هوشمند مدارس یادگیرنده </a:t>
            </a:r>
          </a:p>
          <a:p>
            <a:pPr algn="ctr" defTabSz="685800" rtl="1">
              <a:lnSpc>
                <a:spcPct val="106000"/>
              </a:lnSpc>
              <a:defRPr/>
            </a:pPr>
            <a:r>
              <a:rPr lang="fa-IR" sz="2400" dirty="0">
                <a:solidFill>
                  <a:schemeClr val="tx1">
                    <a:lumMod val="85000"/>
                    <a:lumOff val="15000"/>
                  </a:schemeClr>
                </a:solidFill>
                <a:latin typeface="Calibri" panose="020F0502020204030204"/>
                <a:cs typeface="B Titr" panose="00000700000000000000" pitchFamily="2" charset="-78"/>
              </a:rPr>
              <a:t>ویژه امتحانات خرداد مرداد وشهریور</a:t>
            </a:r>
          </a:p>
          <a:p>
            <a:pPr algn="ctr" defTabSz="685800" rtl="1">
              <a:lnSpc>
                <a:spcPct val="106000"/>
              </a:lnSpc>
              <a:defRPr/>
            </a:pPr>
            <a:r>
              <a:rPr lang="fa-IR" sz="2400" dirty="0">
                <a:solidFill>
                  <a:schemeClr val="accent2">
                    <a:lumMod val="75000"/>
                  </a:schemeClr>
                </a:solidFill>
                <a:latin typeface="Calibri" panose="020F0502020204030204"/>
                <a:cs typeface="B Titr" panose="00000700000000000000" pitchFamily="2" charset="-78"/>
              </a:rPr>
              <a:t>وآزمونهای مدارس نمونه دولتی</a:t>
            </a:r>
          </a:p>
          <a:p>
            <a:pPr algn="ctr" defTabSz="685800" rtl="1">
              <a:lnSpc>
                <a:spcPct val="106000"/>
              </a:lnSpc>
              <a:defRPr/>
            </a:pPr>
            <a:r>
              <a:rPr lang="fa-IR" sz="2400" dirty="0">
                <a:solidFill>
                  <a:schemeClr val="accent2">
                    <a:lumMod val="75000"/>
                  </a:schemeClr>
                </a:solidFill>
                <a:latin typeface="Calibri" panose="020F0502020204030204"/>
                <a:cs typeface="B Titr" panose="00000700000000000000" pitchFamily="2" charset="-78"/>
              </a:rPr>
              <a:t> تیز هوشان</a:t>
            </a:r>
          </a:p>
          <a:p>
            <a:pPr algn="ctr" defTabSz="685800" rtl="1">
              <a:lnSpc>
                <a:spcPct val="106000"/>
              </a:lnSpc>
              <a:defRPr/>
            </a:pPr>
            <a:r>
              <a:rPr lang="fa-IR" sz="2800" dirty="0">
                <a:solidFill>
                  <a:schemeClr val="accent3">
                    <a:lumMod val="50000"/>
                  </a:schemeClr>
                </a:solidFill>
                <a:latin typeface="Calibri" panose="020F0502020204030204"/>
                <a:cs typeface="B Titr" panose="00000700000000000000" pitchFamily="2" charset="-78"/>
              </a:rPr>
              <a:t>تعداد صفحات:10</a:t>
            </a:r>
          </a:p>
          <a:p>
            <a:pPr algn="ctr" defTabSz="685800" rtl="1">
              <a:lnSpc>
                <a:spcPct val="106000"/>
              </a:lnSpc>
              <a:defRPr/>
            </a:pPr>
            <a:endParaRPr lang="fa-IR" sz="2400" dirty="0">
              <a:solidFill>
                <a:srgbClr val="008000"/>
              </a:solidFill>
              <a:latin typeface="Calibri" panose="020F0502020204030204"/>
              <a:cs typeface="B Titr" panose="00000700000000000000" pitchFamily="2" charset="-78"/>
            </a:endParaRPr>
          </a:p>
          <a:p>
            <a:pPr algn="ctr" defTabSz="685800" rtl="1">
              <a:lnSpc>
                <a:spcPct val="106000"/>
              </a:lnSpc>
              <a:defRPr/>
            </a:pPr>
            <a:r>
              <a:rPr lang="fa-IR" sz="2400" dirty="0">
                <a:solidFill>
                  <a:srgbClr val="008000"/>
                </a:solidFill>
                <a:latin typeface="Calibri" panose="020F0502020204030204"/>
                <a:cs typeface="B Titr" panose="00000700000000000000" pitchFamily="2" charset="-78"/>
              </a:rPr>
              <a:t> </a:t>
            </a:r>
          </a:p>
        </p:txBody>
      </p:sp>
      <p:pic>
        <p:nvPicPr>
          <p:cNvPr id="2" name="Picture 1">
            <a:extLst>
              <a:ext uri="{FF2B5EF4-FFF2-40B4-BE49-F238E27FC236}">
                <a16:creationId xmlns:a16="http://schemas.microsoft.com/office/drawing/2014/main" id="{77D8A3C6-3E2F-442A-3B93-7B5E93BA3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1024" y="436260"/>
            <a:ext cx="3208176" cy="26051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22943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5" name="TextBox 4">
            <a:extLst>
              <a:ext uri="{FF2B5EF4-FFF2-40B4-BE49-F238E27FC236}">
                <a16:creationId xmlns:a16="http://schemas.microsoft.com/office/drawing/2014/main" id="{450AA616-95B2-405C-E0BB-05345B156027}"/>
              </a:ext>
            </a:extLst>
          </p:cNvPr>
          <p:cNvSpPr txBox="1"/>
          <p:nvPr/>
        </p:nvSpPr>
        <p:spPr>
          <a:xfrm>
            <a:off x="304800" y="571130"/>
            <a:ext cx="4267200" cy="3403689"/>
          </a:xfrm>
          <a:prstGeom prst="rect">
            <a:avLst/>
          </a:prstGeom>
          <a:noFill/>
        </p:spPr>
        <p:txBody>
          <a:bodyPr wrap="square">
            <a:spAutoFit/>
          </a:bodyPr>
          <a:lstStyle/>
          <a:p>
            <a:pPr marL="0" marR="0" lvl="0" indent="0" algn="ctr" defTabSz="685800" rtl="1" eaLnBrk="1" fontAlgn="auto" latinLnBrk="0" hangingPunct="1">
              <a:lnSpc>
                <a:spcPct val="106000"/>
              </a:lnSpc>
              <a:spcBef>
                <a:spcPts val="0"/>
              </a:spcBef>
              <a:spcAft>
                <a:spcPts val="0"/>
              </a:spcAft>
              <a:buClrTx/>
              <a:buSzTx/>
              <a:buFontTx/>
              <a:buNone/>
              <a:tabLst/>
              <a:defRPr/>
            </a:pPr>
            <a:r>
              <a:rPr lang="fa-IR" sz="11500" dirty="0">
                <a:solidFill>
                  <a:schemeClr val="accent2">
                    <a:lumMod val="75000"/>
                  </a:schemeClr>
                </a:solidFill>
                <a:latin typeface="Calibri" panose="020F0502020204030204"/>
                <a:cs typeface="B Titr" panose="00000700000000000000" pitchFamily="2" charset="-78"/>
              </a:rPr>
              <a:t>پایان</a:t>
            </a:r>
            <a:br>
              <a:rPr lang="fa-IR" sz="8800" dirty="0">
                <a:solidFill>
                  <a:schemeClr val="accent2">
                    <a:lumMod val="75000"/>
                  </a:schemeClr>
                </a:solidFill>
                <a:latin typeface="Calibri" panose="020F0502020204030204"/>
                <a:cs typeface="B Titr" panose="00000700000000000000" pitchFamily="2" charset="-78"/>
              </a:rPr>
            </a:br>
            <a:endParaRPr lang="fa-IR" sz="8800" dirty="0">
              <a:solidFill>
                <a:schemeClr val="accent2">
                  <a:lumMod val="75000"/>
                </a:schemeClr>
              </a:solidFill>
              <a:latin typeface="Calibri" panose="020F0502020204030204"/>
              <a:cs typeface="B Titr" panose="00000700000000000000" pitchFamily="2" charset="-78"/>
            </a:endParaRPr>
          </a:p>
        </p:txBody>
      </p:sp>
      <p:pic>
        <p:nvPicPr>
          <p:cNvPr id="7" name="Picture 6">
            <a:extLst>
              <a:ext uri="{FF2B5EF4-FFF2-40B4-BE49-F238E27FC236}">
                <a16:creationId xmlns:a16="http://schemas.microsoft.com/office/drawing/2014/main" id="{37327AFB-CEAD-7E23-232E-3A7A462853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594" y="315963"/>
            <a:ext cx="3865858" cy="1125337"/>
          </a:xfrm>
          <a:prstGeom prst="rect">
            <a:avLst/>
          </a:prstGeom>
        </p:spPr>
      </p:pic>
      <p:pic>
        <p:nvPicPr>
          <p:cNvPr id="9" name="Picture 8">
            <a:extLst>
              <a:ext uri="{FF2B5EF4-FFF2-40B4-BE49-F238E27FC236}">
                <a16:creationId xmlns:a16="http://schemas.microsoft.com/office/drawing/2014/main" id="{13872B25-C7C0-BFDF-EA78-3D1F8A7E7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797382" y="5389985"/>
            <a:ext cx="3865858" cy="1125337"/>
          </a:xfrm>
          <a:prstGeom prst="rect">
            <a:avLst/>
          </a:prstGeom>
        </p:spPr>
      </p:pic>
      <p:pic>
        <p:nvPicPr>
          <p:cNvPr id="6" name="Picture 5">
            <a:extLst>
              <a:ext uri="{FF2B5EF4-FFF2-40B4-BE49-F238E27FC236}">
                <a16:creationId xmlns:a16="http://schemas.microsoft.com/office/drawing/2014/main" id="{FF18744B-F8F1-2C17-0420-BCCBCC15C4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322" y="1371600"/>
            <a:ext cx="4091240" cy="40049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2">
            <a:extLst>
              <a:ext uri="{FF2B5EF4-FFF2-40B4-BE49-F238E27FC236}">
                <a16:creationId xmlns:a16="http://schemas.microsoft.com/office/drawing/2014/main" id="{3D82CDB0-0ABF-5E2F-6F49-D638217E1D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8869" y="3755127"/>
            <a:ext cx="2942883" cy="16213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E75940D-B460-0017-3BB1-B8D12723EA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1034" y="3854924"/>
            <a:ext cx="1876901" cy="2241076"/>
          </a:xfrm>
          <a:prstGeom prst="ellipse">
            <a:avLst/>
          </a:prstGeom>
          <a:ln>
            <a:noFill/>
          </a:ln>
          <a:effectLst>
            <a:softEdge rad="112500"/>
          </a:effectLst>
        </p:spPr>
      </p:pic>
      <p:pic>
        <p:nvPicPr>
          <p:cNvPr id="4" name="Picture 3">
            <a:extLst>
              <a:ext uri="{FF2B5EF4-FFF2-40B4-BE49-F238E27FC236}">
                <a16:creationId xmlns:a16="http://schemas.microsoft.com/office/drawing/2014/main" id="{B2FBCFFC-C94D-649E-B109-D1AB539312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4038600"/>
            <a:ext cx="1433945" cy="2057400"/>
          </a:xfrm>
          <a:prstGeom prst="rect">
            <a:avLst/>
          </a:prstGeom>
        </p:spPr>
      </p:pic>
    </p:spTree>
    <p:extLst>
      <p:ext uri="{BB962C8B-B14F-4D97-AF65-F5344CB8AC3E}">
        <p14:creationId xmlns:p14="http://schemas.microsoft.com/office/powerpoint/2010/main" val="727539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p:nvSpPr>
        <p:spPr>
          <a:xfrm>
            <a:off x="4039685" y="2480072"/>
            <a:ext cx="2358659" cy="484748"/>
          </a:xfrm>
          <a:prstGeom prst="rect">
            <a:avLst/>
          </a:prstGeom>
          <a:noFill/>
        </p:spPr>
        <p:txBody>
          <a:bodyPr wrap="none" lIns="68580" tIns="34290" rIns="68580" bIns="34290">
            <a:spAutoFit/>
          </a:bodyPr>
          <a:lstStyle/>
          <a:p>
            <a:pPr algn="ctr"/>
            <a:r>
              <a:rPr lang="fa-IR" sz="2700" dirty="0">
                <a:ln w="0"/>
                <a:effectLst>
                  <a:outerShdw blurRad="38100" dist="19050" dir="2700000" algn="tl" rotWithShape="0">
                    <a:schemeClr val="dk1">
                      <a:alpha val="40000"/>
                    </a:schemeClr>
                  </a:outerShdw>
                </a:effectLst>
                <a:cs typeface="B Koodak" panose="00000700000000000000" pitchFamily="2" charset="-78"/>
              </a:rPr>
              <a:t>کلاس های هوشمند</a:t>
            </a:r>
            <a:endParaRPr lang="en-US" sz="2700" dirty="0">
              <a:ln w="0"/>
              <a:effectLst>
                <a:outerShdw blurRad="38100" dist="19050" dir="2700000" algn="tl" rotWithShape="0">
                  <a:schemeClr val="dk1">
                    <a:alpha val="40000"/>
                  </a:schemeClr>
                </a:outerShdw>
              </a:effectLst>
            </a:endParaRPr>
          </a:p>
        </p:txBody>
      </p:sp>
      <p:sp>
        <p:nvSpPr>
          <p:cNvPr id="11" name="Rectangle 10"/>
          <p:cNvSpPr/>
          <p:nvPr/>
        </p:nvSpPr>
        <p:spPr>
          <a:xfrm>
            <a:off x="4424405" y="3193633"/>
            <a:ext cx="1589218" cy="484748"/>
          </a:xfrm>
          <a:prstGeom prst="rect">
            <a:avLst/>
          </a:prstGeom>
          <a:noFill/>
        </p:spPr>
        <p:txBody>
          <a:bodyPr wrap="none" lIns="68580" tIns="34290" rIns="68580" bIns="34290">
            <a:spAutoFit/>
          </a:bodyPr>
          <a:lstStyle/>
          <a:p>
            <a:pPr algn="ctr"/>
            <a:r>
              <a:rPr lang="fa-IR" sz="2700" dirty="0">
                <a:ln w="0"/>
                <a:effectLst>
                  <a:outerShdw blurRad="38100" dist="19050" dir="2700000" algn="tl" rotWithShape="0">
                    <a:schemeClr val="dk1">
                      <a:alpha val="40000"/>
                    </a:schemeClr>
                  </a:outerShdw>
                </a:effectLst>
                <a:cs typeface="B Koodak" panose="00000700000000000000" pitchFamily="2" charset="-78"/>
              </a:rPr>
              <a:t>معلمان خلاق</a:t>
            </a:r>
            <a:endParaRPr lang="en-US" sz="2700" dirty="0">
              <a:ln w="0"/>
              <a:effectLst>
                <a:outerShdw blurRad="38100" dist="19050" dir="2700000" algn="tl" rotWithShape="0">
                  <a:schemeClr val="dk1">
                    <a:alpha val="40000"/>
                  </a:schemeClr>
                </a:outerShdw>
              </a:effectLst>
            </a:endParaRPr>
          </a:p>
        </p:txBody>
      </p:sp>
      <p:sp>
        <p:nvSpPr>
          <p:cNvPr id="12" name="Rectangle 11"/>
          <p:cNvSpPr/>
          <p:nvPr/>
        </p:nvSpPr>
        <p:spPr>
          <a:xfrm>
            <a:off x="3779199" y="3907195"/>
            <a:ext cx="2879634" cy="484748"/>
          </a:xfrm>
          <a:prstGeom prst="rect">
            <a:avLst/>
          </a:prstGeom>
          <a:noFill/>
        </p:spPr>
        <p:txBody>
          <a:bodyPr wrap="none" lIns="68580" tIns="34290" rIns="68580" bIns="34290">
            <a:spAutoFit/>
          </a:bodyPr>
          <a:lstStyle/>
          <a:p>
            <a:pPr algn="ctr"/>
            <a:r>
              <a:rPr lang="fa-IR" sz="2700" dirty="0">
                <a:ln w="0"/>
                <a:effectLst>
                  <a:outerShdw blurRad="38100" dist="19050" dir="2700000" algn="tl" rotWithShape="0">
                    <a:schemeClr val="dk1">
                      <a:alpha val="40000"/>
                    </a:schemeClr>
                  </a:outerShdw>
                </a:effectLst>
                <a:cs typeface="B Koodak" panose="00000700000000000000" pitchFamily="2" charset="-78"/>
              </a:rPr>
              <a:t>دانش آموزان یادگیرنده</a:t>
            </a:r>
            <a:endParaRPr lang="en-US" sz="2700" dirty="0">
              <a:ln w="0"/>
              <a:effectLst>
                <a:outerShdw blurRad="38100" dist="19050" dir="2700000" algn="tl" rotWithShape="0">
                  <a:schemeClr val="dk1">
                    <a:alpha val="40000"/>
                  </a:schemeClr>
                </a:outerShdw>
              </a:effectLst>
            </a:endParaRPr>
          </a:p>
        </p:txBody>
      </p:sp>
      <p:pic>
        <p:nvPicPr>
          <p:cNvPr id="2" name="Picture 1">
            <a:extLst>
              <a:ext uri="{FF2B5EF4-FFF2-40B4-BE49-F238E27FC236}">
                <a16:creationId xmlns:a16="http://schemas.microsoft.com/office/drawing/2014/main" id="{7B7DC1D5-E38F-8BDA-9BA8-957BE308F8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344561"/>
            <a:ext cx="1433945" cy="2057400"/>
          </a:xfrm>
          <a:prstGeom prst="rect">
            <a:avLst/>
          </a:prstGeom>
        </p:spPr>
      </p:pic>
    </p:spTree>
    <p:extLst>
      <p:ext uri="{BB962C8B-B14F-4D97-AF65-F5344CB8AC3E}">
        <p14:creationId xmlns:p14="http://schemas.microsoft.com/office/powerpoint/2010/main" val="4028474202"/>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نمایه ی توده ی بدن</a:t>
            </a:r>
            <a:endParaRPr lang="en-US" dirty="0"/>
          </a:p>
        </p:txBody>
      </p:sp>
      <p:sp>
        <p:nvSpPr>
          <p:cNvPr id="3" name="Content Placeholder 2"/>
          <p:cNvSpPr>
            <a:spLocks noGrp="1"/>
          </p:cNvSpPr>
          <p:nvPr>
            <p:ph idx="1"/>
          </p:nvPr>
        </p:nvSpPr>
        <p:spPr/>
        <p:txBody>
          <a:bodyPr>
            <a:normAutofit/>
          </a:bodyPr>
          <a:lstStyle/>
          <a:p>
            <a:pPr algn="r" rtl="1"/>
            <a:r>
              <a:rPr lang="fa-IR" sz="2000" b="1" dirty="0"/>
              <a:t>نمایه ای است که از تقسیم وزن برحسب کیلوگرم به مجذور قد برحسب متر بدست می آید این نمایه ترکیب قد،وزن وسن رابرای کودک در یک معیار نشان می دهد:</a:t>
            </a:r>
          </a:p>
          <a:p>
            <a:pPr algn="r" rtl="1"/>
            <a:endParaRPr lang="fa-IR" sz="2000" b="1" dirty="0"/>
          </a:p>
        </p:txBody>
      </p:sp>
      <p:pic>
        <p:nvPicPr>
          <p:cNvPr id="4" name="Picture 3" descr="نمایه.PNG"/>
          <p:cNvPicPr>
            <a:picLocks noChangeAspect="1"/>
          </p:cNvPicPr>
          <p:nvPr/>
        </p:nvPicPr>
        <p:blipFill>
          <a:blip r:embed="rId2"/>
          <a:stretch>
            <a:fillRect/>
          </a:stretch>
        </p:blipFill>
        <p:spPr>
          <a:xfrm>
            <a:off x="304800" y="2819400"/>
            <a:ext cx="7811591" cy="328658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dirty="0"/>
              <a:t>نمودار</a:t>
            </a:r>
            <a:r>
              <a:rPr lang="en-US" dirty="0"/>
              <a:t>BMI</a:t>
            </a:r>
            <a:r>
              <a:rPr lang="fa-IR" dirty="0"/>
              <a:t>برای سن-ویژه دختران۵تا۱۹سال</a:t>
            </a:r>
            <a:endParaRPr lang="en-US" dirty="0"/>
          </a:p>
        </p:txBody>
      </p:sp>
      <p:pic>
        <p:nvPicPr>
          <p:cNvPr id="5" name="Content Placeholder 4" descr="نمایه 1.PNG"/>
          <p:cNvPicPr>
            <a:picLocks noGrp="1" noChangeAspect="1"/>
          </p:cNvPicPr>
          <p:nvPr>
            <p:ph idx="1"/>
          </p:nvPr>
        </p:nvPicPr>
        <p:blipFill>
          <a:blip r:embed="rId2"/>
          <a:stretch>
            <a:fillRect/>
          </a:stretch>
        </p:blipFill>
        <p:spPr>
          <a:xfrm>
            <a:off x="304800" y="1524000"/>
            <a:ext cx="8382000" cy="458762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نمودار</a:t>
            </a:r>
            <a:r>
              <a:rPr lang="en-US" dirty="0"/>
              <a:t>BMI</a:t>
            </a:r>
            <a:r>
              <a:rPr lang="fa-IR" dirty="0"/>
              <a:t>برای سن-ویژه پسران۵تا۱۹سال</a:t>
            </a:r>
            <a:endParaRPr lang="en-US" dirty="0"/>
          </a:p>
        </p:txBody>
      </p:sp>
      <p:pic>
        <p:nvPicPr>
          <p:cNvPr id="5" name="Content Placeholder 4" descr="نمایه2.PNG"/>
          <p:cNvPicPr>
            <a:picLocks noGrp="1" noChangeAspect="1"/>
          </p:cNvPicPr>
          <p:nvPr>
            <p:ph idx="1"/>
          </p:nvPr>
        </p:nvPicPr>
        <p:blipFill>
          <a:blip r:embed="rId2"/>
          <a:stretch>
            <a:fillRect/>
          </a:stretch>
        </p:blipFill>
        <p:spPr>
          <a:xfrm>
            <a:off x="0" y="1629318"/>
            <a:ext cx="8686800" cy="461908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وزن و شرایط بدنی مطلوب</a:t>
            </a:r>
            <a:endParaRPr lang="en-US" dirty="0"/>
          </a:p>
        </p:txBody>
      </p:sp>
      <p:sp>
        <p:nvSpPr>
          <p:cNvPr id="3" name="Content Placeholder 2"/>
          <p:cNvSpPr>
            <a:spLocks noGrp="1"/>
          </p:cNvSpPr>
          <p:nvPr>
            <p:ph idx="1"/>
          </p:nvPr>
        </p:nvSpPr>
        <p:spPr/>
        <p:txBody>
          <a:bodyPr/>
          <a:lstStyle/>
          <a:p>
            <a:pPr lvl="1" algn="just" rtl="1"/>
            <a:r>
              <a:rPr lang="fa-IR" sz="2400" b="1" dirty="0">
                <a:cs typeface="B Nazanin" pitchFamily="2" charset="-78"/>
              </a:rPr>
              <a:t>وزن مطلوب ومناسب وزنی هست که به فرد کمک میکند تا سلامت خودرا حفظ کند.مهمترین عواملی که در تعیین وزن مطلوب نقش دارند عبارتند از:سن،قد،جنس،میزان سوخت وساز پایه ی بدن ومیزان فعالیت بدنی</a:t>
            </a:r>
          </a:p>
          <a:p>
            <a:pPr algn="just" rtl="1"/>
            <a:r>
              <a:rPr lang="fa-IR" sz="2800" b="1" dirty="0">
                <a:solidFill>
                  <a:schemeClr val="accent5"/>
                </a:solidFill>
                <a:cs typeface="B Nazanin" pitchFamily="2" charset="-78"/>
              </a:rPr>
              <a:t>سوخت وساز پایه ی بدن</a:t>
            </a:r>
            <a:r>
              <a:rPr lang="fa-IR" sz="2800" b="1" dirty="0">
                <a:cs typeface="B Nazanin" pitchFamily="2" charset="-78"/>
              </a:rPr>
              <a:t>:میزان کالرهایی هست که بدن درحالت استراحت می سوزاند</a:t>
            </a:r>
            <a:r>
              <a:rPr lang="fa-IR" dirty="0">
                <a:cs typeface="B Nazanin" pitchFamily="2" charset="-7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اضافه وزن یا چاقی</a:t>
            </a:r>
            <a:endParaRPr lang="en-US" dirty="0"/>
          </a:p>
        </p:txBody>
      </p:sp>
      <p:sp>
        <p:nvSpPr>
          <p:cNvPr id="3" name="Content Placeholder 2"/>
          <p:cNvSpPr>
            <a:spLocks noGrp="1"/>
          </p:cNvSpPr>
          <p:nvPr>
            <p:ph idx="1"/>
          </p:nvPr>
        </p:nvSpPr>
        <p:spPr/>
        <p:txBody>
          <a:bodyPr>
            <a:normAutofit/>
          </a:bodyPr>
          <a:lstStyle/>
          <a:p>
            <a:pPr algn="just" rtl="1"/>
            <a:r>
              <a:rPr lang="fa-IR" sz="2400" dirty="0"/>
              <a:t>چاقی یکی از ۱۰عامل مهم خطر سلامت عمومی در جهان هست،عاملی که اغلب مرگ وناتوانی ایجاد میکند.در کودکان ونوجوانان اضافه وزن وچاقی به دلایل زیر سلامت آنهارا در معرض خطر قرار می دهد:</a:t>
            </a:r>
          </a:p>
          <a:p>
            <a:pPr algn="r" rtl="1"/>
            <a:r>
              <a:rPr lang="fa-IR" sz="2400" dirty="0"/>
              <a:t>تاثیر بر روند ورشد بلوغ جنسی</a:t>
            </a:r>
          </a:p>
          <a:p>
            <a:pPr algn="r" rtl="1"/>
            <a:endParaRPr lang="fa-IR" sz="2400" dirty="0"/>
          </a:p>
          <a:p>
            <a:pPr algn="r" rtl="1"/>
            <a:r>
              <a:rPr lang="fa-IR" sz="2400" dirty="0"/>
              <a:t>سلامت جسمی</a:t>
            </a:r>
          </a:p>
          <a:p>
            <a:pPr algn="r" rtl="1"/>
            <a:endParaRPr lang="fa-IR" sz="2400" dirty="0"/>
          </a:p>
          <a:p>
            <a:pPr algn="r" rtl="1"/>
            <a:r>
              <a:rPr lang="fa-IR" sz="2400" dirty="0"/>
              <a:t>سلامت روان</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dirty="0"/>
              <a:t>مقادیر نمایه توده بدن برای تشخیص«در معرض خطر اضافه وزن» یادارای«اضافه وزن» برای سنین ۱۰ تا ۲۴ در دختران وپسران</a:t>
            </a:r>
            <a:endParaRPr lang="en-US" sz="2000" dirty="0"/>
          </a:p>
        </p:txBody>
      </p:sp>
      <p:pic>
        <p:nvPicPr>
          <p:cNvPr id="4" name="Content Placeholder 3" descr="دول3.PNG"/>
          <p:cNvPicPr>
            <a:picLocks noGrp="1" noChangeAspect="1"/>
          </p:cNvPicPr>
          <p:nvPr>
            <p:ph idx="1"/>
          </p:nvPr>
        </p:nvPicPr>
        <p:blipFill>
          <a:blip r:embed="rId2"/>
          <a:stretch>
            <a:fillRect/>
          </a:stretch>
        </p:blipFill>
        <p:spPr>
          <a:xfrm>
            <a:off x="2490015" y="1447800"/>
            <a:ext cx="5389520" cy="48006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تکلیف</a:t>
            </a:r>
            <a:endParaRPr lang="en-US" dirty="0"/>
          </a:p>
        </p:txBody>
      </p:sp>
      <p:sp>
        <p:nvSpPr>
          <p:cNvPr id="3" name="Content Placeholder 2"/>
          <p:cNvSpPr>
            <a:spLocks noGrp="1"/>
          </p:cNvSpPr>
          <p:nvPr>
            <p:ph idx="1"/>
          </p:nvPr>
        </p:nvSpPr>
        <p:spPr/>
        <p:txBody>
          <a:bodyPr/>
          <a:lstStyle/>
          <a:p>
            <a:pPr algn="just" rtl="1"/>
            <a:r>
              <a:rPr lang="fa-IR" dirty="0"/>
              <a:t>دانش آموزان عزیز</a:t>
            </a:r>
            <a:r>
              <a:rPr lang="en-US" dirty="0"/>
              <a:t>BMI</a:t>
            </a:r>
            <a:r>
              <a:rPr lang="fa-IR" dirty="0"/>
              <a:t>خود و۱۰ نفر از همکلاسی های خودرا محاسبه نمایید وجدول زیر را پرکنید</a:t>
            </a:r>
          </a:p>
          <a:p>
            <a:pPr algn="just" rtl="1">
              <a:buNone/>
            </a:pPr>
            <a:r>
              <a:rPr lang="fa-IR" dirty="0"/>
              <a:t> </a:t>
            </a:r>
            <a:endParaRPr lang="en-US" dirty="0"/>
          </a:p>
        </p:txBody>
      </p:sp>
      <p:pic>
        <p:nvPicPr>
          <p:cNvPr id="4" name="Picture 3" descr="جدوللل.PNG"/>
          <p:cNvPicPr>
            <a:picLocks noChangeAspect="1"/>
          </p:cNvPicPr>
          <p:nvPr/>
        </p:nvPicPr>
        <p:blipFill>
          <a:blip r:embed="rId2"/>
          <a:stretch>
            <a:fillRect/>
          </a:stretch>
        </p:blipFill>
        <p:spPr>
          <a:xfrm>
            <a:off x="1447800" y="2667000"/>
            <a:ext cx="7134796" cy="351750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Solstice</Template>
  <TotalTime>78</TotalTime>
  <Words>265</Words>
  <Application>Microsoft Office PowerPoint</Application>
  <PresentationFormat>On-screen Show (4:3)</PresentationFormat>
  <Paragraphs>37</Paragraphs>
  <Slides>10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Aptos</vt:lpstr>
      <vt:lpstr>B Esfehan</vt:lpstr>
      <vt:lpstr>B Koodak</vt:lpstr>
      <vt:lpstr>B Mitra</vt:lpstr>
      <vt:lpstr>B Nazanin</vt:lpstr>
      <vt:lpstr>Calibri</vt:lpstr>
      <vt:lpstr>Gill Sans MT</vt:lpstr>
      <vt:lpstr>Verdana</vt:lpstr>
      <vt:lpstr>Wingdings 2</vt:lpstr>
      <vt:lpstr>Solstice</vt:lpstr>
      <vt:lpstr>PowerPoint Presentation</vt:lpstr>
      <vt:lpstr>PowerPoint Presentation</vt:lpstr>
      <vt:lpstr>نمایه ی توده ی بدن</vt:lpstr>
      <vt:lpstr>نمودارBMIبرای سن-ویژه دختران۵تا۱۹سال</vt:lpstr>
      <vt:lpstr>نمودارBMIبرای سن-ویژه پسران۵تا۱۹سال</vt:lpstr>
      <vt:lpstr>وزن و شرایط بدنی مطلوب</vt:lpstr>
      <vt:lpstr>اضافه وزن یا چاقی</vt:lpstr>
      <vt:lpstr>مقادیر نمایه توده بدن برای تشخیص«در معرض خطر اضافه وزن» یادارای«اضافه وزن» برای سنین ۱۰ تا ۲۴ در دختران وپسران</vt:lpstr>
      <vt:lpstr>تکلیف</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Quantum</dc:creator>
  <cp:lastModifiedBy>fayigh majidi</cp:lastModifiedBy>
  <cp:revision>10</cp:revision>
  <dcterms:created xsi:type="dcterms:W3CDTF">2020-11-04T09:54:13Z</dcterms:created>
  <dcterms:modified xsi:type="dcterms:W3CDTF">2024-09-20T07:25:50Z</dcterms:modified>
</cp:coreProperties>
</file>