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B72515-3F7A-483F-A966-4D7576D3CD65}" type="doc">
      <dgm:prSet loTypeId="urn:microsoft.com/office/officeart/2005/8/layout/target1" loCatId="relationship" qsTypeId="urn:microsoft.com/office/officeart/2005/8/quickstyle/simple1" qsCatId="simple" csTypeId="urn:microsoft.com/office/officeart/2005/8/colors/colorful4" csCatId="colorful" phldr="1"/>
      <dgm:spPr/>
    </dgm:pt>
    <dgm:pt modelId="{A8822B87-31E8-4045-8664-CA3E5BE29BA5}">
      <dgm:prSet phldrT="[Text]"/>
      <dgm:spPr/>
      <dgm:t>
        <a:bodyPr/>
        <a:lstStyle/>
        <a:p>
          <a:r>
            <a:rPr lang="fa-IR" dirty="0" smtClean="0">
              <a:cs typeface="B Zar" panose="00000400000000000000" pitchFamily="2" charset="-78"/>
            </a:rPr>
            <a:t>دست نویسی</a:t>
          </a:r>
        </a:p>
        <a:p>
          <a:r>
            <a:rPr lang="fa-IR" dirty="0" smtClean="0">
              <a:cs typeface="B Zar" panose="00000400000000000000" pitchFamily="2" charset="-78"/>
            </a:rPr>
            <a:t>کند نویسی و ناخوانا</a:t>
          </a:r>
          <a:endParaRPr lang="en-US" dirty="0">
            <a:cs typeface="B Zar" panose="00000400000000000000" pitchFamily="2" charset="-78"/>
          </a:endParaRPr>
        </a:p>
      </dgm:t>
    </dgm:pt>
    <dgm:pt modelId="{32B2CCA6-C593-47A3-8A63-B09D47F43327}" type="parTrans" cxnId="{27EBA1FC-ABB7-4A38-A4B9-9E175ECB25B0}">
      <dgm:prSet/>
      <dgm:spPr/>
      <dgm:t>
        <a:bodyPr/>
        <a:lstStyle/>
        <a:p>
          <a:endParaRPr lang="en-US"/>
        </a:p>
      </dgm:t>
    </dgm:pt>
    <dgm:pt modelId="{9B224C6C-4284-453E-BAD8-66191CC88751}" type="sibTrans" cxnId="{27EBA1FC-ABB7-4A38-A4B9-9E175ECB25B0}">
      <dgm:prSet/>
      <dgm:spPr/>
      <dgm:t>
        <a:bodyPr/>
        <a:lstStyle/>
        <a:p>
          <a:endParaRPr lang="en-US"/>
        </a:p>
      </dgm:t>
    </dgm:pt>
    <dgm:pt modelId="{8DFB6BF4-9E07-4B06-BFC5-4399D1CCAEB0}">
      <dgm:prSet phldrT="[Text]"/>
      <dgm:spPr/>
      <dgm:t>
        <a:bodyPr/>
        <a:lstStyle/>
        <a:p>
          <a:r>
            <a:rPr lang="fa-IR" dirty="0" smtClean="0">
              <a:cs typeface="B Zar" panose="00000400000000000000" pitchFamily="2" charset="-78"/>
            </a:rPr>
            <a:t>هجی کردن</a:t>
          </a:r>
        </a:p>
        <a:p>
          <a:r>
            <a:rPr lang="fa-IR" dirty="0" smtClean="0">
              <a:cs typeface="B Zar" panose="00000400000000000000" pitchFamily="2" charset="-78"/>
            </a:rPr>
            <a:t>انطباق حرف و صدا</a:t>
          </a:r>
          <a:endParaRPr lang="en-US" dirty="0">
            <a:cs typeface="B Zar" panose="00000400000000000000" pitchFamily="2" charset="-78"/>
          </a:endParaRPr>
        </a:p>
      </dgm:t>
    </dgm:pt>
    <dgm:pt modelId="{19C4424F-77F1-47E2-9520-E7B15E38F59C}" type="parTrans" cxnId="{9773C1C4-C3EF-433F-B1EC-5FD83506F778}">
      <dgm:prSet/>
      <dgm:spPr/>
      <dgm:t>
        <a:bodyPr/>
        <a:lstStyle/>
        <a:p>
          <a:endParaRPr lang="en-US"/>
        </a:p>
      </dgm:t>
    </dgm:pt>
    <dgm:pt modelId="{B231CE35-7627-4AD8-B454-DB012EF25599}" type="sibTrans" cxnId="{9773C1C4-C3EF-433F-B1EC-5FD83506F778}">
      <dgm:prSet/>
      <dgm:spPr/>
      <dgm:t>
        <a:bodyPr/>
        <a:lstStyle/>
        <a:p>
          <a:endParaRPr lang="en-US"/>
        </a:p>
      </dgm:t>
    </dgm:pt>
    <dgm:pt modelId="{C02DBC08-2B90-4BC8-B5A3-80BE6F183E8F}">
      <dgm:prSet phldrT="[Text]"/>
      <dgm:spPr/>
      <dgm:t>
        <a:bodyPr/>
        <a:lstStyle/>
        <a:p>
          <a:r>
            <a:rPr lang="fa-IR" dirty="0" smtClean="0">
              <a:cs typeface="B Zar" panose="00000400000000000000" pitchFamily="2" charset="-78"/>
            </a:rPr>
            <a:t>انشاو ترکیب</a:t>
          </a:r>
        </a:p>
        <a:p>
          <a:r>
            <a:rPr lang="fa-IR" dirty="0" smtClean="0">
              <a:cs typeface="B Zar" panose="00000400000000000000" pitchFamily="2" charset="-78"/>
            </a:rPr>
            <a:t>خطای گرامری و نوشتن</a:t>
          </a:r>
          <a:endParaRPr lang="en-US" dirty="0">
            <a:cs typeface="B Zar" panose="00000400000000000000" pitchFamily="2" charset="-78"/>
          </a:endParaRPr>
        </a:p>
      </dgm:t>
    </dgm:pt>
    <dgm:pt modelId="{0D61B1B8-B784-40D8-A5BA-A22A90366D65}" type="parTrans" cxnId="{485D0108-9063-4796-AEC7-892470F86FAD}">
      <dgm:prSet/>
      <dgm:spPr/>
      <dgm:t>
        <a:bodyPr/>
        <a:lstStyle/>
        <a:p>
          <a:endParaRPr lang="en-US"/>
        </a:p>
      </dgm:t>
    </dgm:pt>
    <dgm:pt modelId="{1B3D23BA-6749-4E36-AA67-B4B1D9FFC40D}" type="sibTrans" cxnId="{485D0108-9063-4796-AEC7-892470F86FAD}">
      <dgm:prSet/>
      <dgm:spPr/>
      <dgm:t>
        <a:bodyPr/>
        <a:lstStyle/>
        <a:p>
          <a:endParaRPr lang="en-US"/>
        </a:p>
      </dgm:t>
    </dgm:pt>
    <dgm:pt modelId="{FCD31514-84EB-46B0-9737-A4FE9ECCB16A}" type="pres">
      <dgm:prSet presAssocID="{C9B72515-3F7A-483F-A966-4D7576D3CD65}" presName="composite" presStyleCnt="0">
        <dgm:presLayoutVars>
          <dgm:chMax val="5"/>
          <dgm:dir/>
          <dgm:resizeHandles val="exact"/>
        </dgm:presLayoutVars>
      </dgm:prSet>
      <dgm:spPr/>
    </dgm:pt>
    <dgm:pt modelId="{3DDF6807-E77B-4600-8795-52E87F9226CF}" type="pres">
      <dgm:prSet presAssocID="{A8822B87-31E8-4045-8664-CA3E5BE29BA5}" presName="circle1" presStyleLbl="lnNode1" presStyleIdx="0" presStyleCnt="3"/>
      <dgm:spPr/>
    </dgm:pt>
    <dgm:pt modelId="{A94EE620-CA7E-4AAA-8454-F219E3F57A2F}" type="pres">
      <dgm:prSet presAssocID="{A8822B87-31E8-4045-8664-CA3E5BE29BA5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E55183-A635-42CB-942A-993DF0DF837B}" type="pres">
      <dgm:prSet presAssocID="{A8822B87-31E8-4045-8664-CA3E5BE29BA5}" presName="line1" presStyleLbl="callout" presStyleIdx="0" presStyleCnt="6"/>
      <dgm:spPr/>
    </dgm:pt>
    <dgm:pt modelId="{ED6C098E-A253-43A6-ADB1-65FC6FF90758}" type="pres">
      <dgm:prSet presAssocID="{A8822B87-31E8-4045-8664-CA3E5BE29BA5}" presName="d1" presStyleLbl="callout" presStyleIdx="1" presStyleCnt="6"/>
      <dgm:spPr/>
    </dgm:pt>
    <dgm:pt modelId="{FC3ABBF3-9B85-4B7B-A5A1-896BA3F95D8C}" type="pres">
      <dgm:prSet presAssocID="{8DFB6BF4-9E07-4B06-BFC5-4399D1CCAEB0}" presName="circle2" presStyleLbl="lnNode1" presStyleIdx="1" presStyleCnt="3"/>
      <dgm:spPr/>
    </dgm:pt>
    <dgm:pt modelId="{D6E96E2E-3578-4F98-9717-B1A8AE710DA0}" type="pres">
      <dgm:prSet presAssocID="{8DFB6BF4-9E07-4B06-BFC5-4399D1CCAEB0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79A13-A795-4644-8C34-FC9CDFE12ECF}" type="pres">
      <dgm:prSet presAssocID="{8DFB6BF4-9E07-4B06-BFC5-4399D1CCAEB0}" presName="line2" presStyleLbl="callout" presStyleIdx="2" presStyleCnt="6"/>
      <dgm:spPr/>
    </dgm:pt>
    <dgm:pt modelId="{A0866D3B-520D-4C33-95A4-EC319EE54199}" type="pres">
      <dgm:prSet presAssocID="{8DFB6BF4-9E07-4B06-BFC5-4399D1CCAEB0}" presName="d2" presStyleLbl="callout" presStyleIdx="3" presStyleCnt="6"/>
      <dgm:spPr/>
    </dgm:pt>
    <dgm:pt modelId="{D43E4C6C-CED5-4408-B176-52FE1B98C1B5}" type="pres">
      <dgm:prSet presAssocID="{C02DBC08-2B90-4BC8-B5A3-80BE6F183E8F}" presName="circle3" presStyleLbl="lnNode1" presStyleIdx="2" presStyleCnt="3"/>
      <dgm:spPr/>
    </dgm:pt>
    <dgm:pt modelId="{F02DD507-7AC5-477C-9986-49894F8BA1E1}" type="pres">
      <dgm:prSet presAssocID="{C02DBC08-2B90-4BC8-B5A3-80BE6F183E8F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415E18-B9AB-4277-BCC2-D421E15BC064}" type="pres">
      <dgm:prSet presAssocID="{C02DBC08-2B90-4BC8-B5A3-80BE6F183E8F}" presName="line3" presStyleLbl="callout" presStyleIdx="4" presStyleCnt="6"/>
      <dgm:spPr/>
    </dgm:pt>
    <dgm:pt modelId="{2F68FD03-D567-4159-BE35-16C98DD7A9BC}" type="pres">
      <dgm:prSet presAssocID="{C02DBC08-2B90-4BC8-B5A3-80BE6F183E8F}" presName="d3" presStyleLbl="callout" presStyleIdx="5" presStyleCnt="6"/>
      <dgm:spPr/>
    </dgm:pt>
  </dgm:ptLst>
  <dgm:cxnLst>
    <dgm:cxn modelId="{4384B872-09C3-4326-A3BA-D18975E79B57}" type="presOf" srcId="{C02DBC08-2B90-4BC8-B5A3-80BE6F183E8F}" destId="{F02DD507-7AC5-477C-9986-49894F8BA1E1}" srcOrd="0" destOrd="0" presId="urn:microsoft.com/office/officeart/2005/8/layout/target1"/>
    <dgm:cxn modelId="{0AE18406-27C4-48E2-85F9-CB2B2D7C6832}" type="presOf" srcId="{A8822B87-31E8-4045-8664-CA3E5BE29BA5}" destId="{A94EE620-CA7E-4AAA-8454-F219E3F57A2F}" srcOrd="0" destOrd="0" presId="urn:microsoft.com/office/officeart/2005/8/layout/target1"/>
    <dgm:cxn modelId="{ED1597A8-1278-4E1F-953E-4427420C8A8E}" type="presOf" srcId="{8DFB6BF4-9E07-4B06-BFC5-4399D1CCAEB0}" destId="{D6E96E2E-3578-4F98-9717-B1A8AE710DA0}" srcOrd="0" destOrd="0" presId="urn:microsoft.com/office/officeart/2005/8/layout/target1"/>
    <dgm:cxn modelId="{27EBA1FC-ABB7-4A38-A4B9-9E175ECB25B0}" srcId="{C9B72515-3F7A-483F-A966-4D7576D3CD65}" destId="{A8822B87-31E8-4045-8664-CA3E5BE29BA5}" srcOrd="0" destOrd="0" parTransId="{32B2CCA6-C593-47A3-8A63-B09D47F43327}" sibTransId="{9B224C6C-4284-453E-BAD8-66191CC88751}"/>
    <dgm:cxn modelId="{8D680DB0-C1F0-40C2-AB40-DA899A314AA3}" type="presOf" srcId="{C9B72515-3F7A-483F-A966-4D7576D3CD65}" destId="{FCD31514-84EB-46B0-9737-A4FE9ECCB16A}" srcOrd="0" destOrd="0" presId="urn:microsoft.com/office/officeart/2005/8/layout/target1"/>
    <dgm:cxn modelId="{9773C1C4-C3EF-433F-B1EC-5FD83506F778}" srcId="{C9B72515-3F7A-483F-A966-4D7576D3CD65}" destId="{8DFB6BF4-9E07-4B06-BFC5-4399D1CCAEB0}" srcOrd="1" destOrd="0" parTransId="{19C4424F-77F1-47E2-9520-E7B15E38F59C}" sibTransId="{B231CE35-7627-4AD8-B454-DB012EF25599}"/>
    <dgm:cxn modelId="{485D0108-9063-4796-AEC7-892470F86FAD}" srcId="{C9B72515-3F7A-483F-A966-4D7576D3CD65}" destId="{C02DBC08-2B90-4BC8-B5A3-80BE6F183E8F}" srcOrd="2" destOrd="0" parTransId="{0D61B1B8-B784-40D8-A5BA-A22A90366D65}" sibTransId="{1B3D23BA-6749-4E36-AA67-B4B1D9FFC40D}"/>
    <dgm:cxn modelId="{462EA390-98DF-4483-847C-2EBE5FCE91CE}" type="presParOf" srcId="{FCD31514-84EB-46B0-9737-A4FE9ECCB16A}" destId="{3DDF6807-E77B-4600-8795-52E87F9226CF}" srcOrd="0" destOrd="0" presId="urn:microsoft.com/office/officeart/2005/8/layout/target1"/>
    <dgm:cxn modelId="{ADFE9B38-EB0F-4E41-89E5-F92858F771EB}" type="presParOf" srcId="{FCD31514-84EB-46B0-9737-A4FE9ECCB16A}" destId="{A94EE620-CA7E-4AAA-8454-F219E3F57A2F}" srcOrd="1" destOrd="0" presId="urn:microsoft.com/office/officeart/2005/8/layout/target1"/>
    <dgm:cxn modelId="{BDD43DA5-E7BB-484F-BA20-5D518A8C7FD2}" type="presParOf" srcId="{FCD31514-84EB-46B0-9737-A4FE9ECCB16A}" destId="{C3E55183-A635-42CB-942A-993DF0DF837B}" srcOrd="2" destOrd="0" presId="urn:microsoft.com/office/officeart/2005/8/layout/target1"/>
    <dgm:cxn modelId="{D7CF4A98-DAB7-4E2F-8050-DD1A6E28EB97}" type="presParOf" srcId="{FCD31514-84EB-46B0-9737-A4FE9ECCB16A}" destId="{ED6C098E-A253-43A6-ADB1-65FC6FF90758}" srcOrd="3" destOrd="0" presId="urn:microsoft.com/office/officeart/2005/8/layout/target1"/>
    <dgm:cxn modelId="{DF5EF2BA-245B-410B-81A2-8611E149EA76}" type="presParOf" srcId="{FCD31514-84EB-46B0-9737-A4FE9ECCB16A}" destId="{FC3ABBF3-9B85-4B7B-A5A1-896BA3F95D8C}" srcOrd="4" destOrd="0" presId="urn:microsoft.com/office/officeart/2005/8/layout/target1"/>
    <dgm:cxn modelId="{E560472A-3B8C-4ECA-9016-B4AB1B18B314}" type="presParOf" srcId="{FCD31514-84EB-46B0-9737-A4FE9ECCB16A}" destId="{D6E96E2E-3578-4F98-9717-B1A8AE710DA0}" srcOrd="5" destOrd="0" presId="urn:microsoft.com/office/officeart/2005/8/layout/target1"/>
    <dgm:cxn modelId="{30221385-7849-4206-8253-D26AC6B6B921}" type="presParOf" srcId="{FCD31514-84EB-46B0-9737-A4FE9ECCB16A}" destId="{72579A13-A795-4644-8C34-FC9CDFE12ECF}" srcOrd="6" destOrd="0" presId="urn:microsoft.com/office/officeart/2005/8/layout/target1"/>
    <dgm:cxn modelId="{197F9750-5CDE-476F-ABA2-D07E7AD13EB0}" type="presParOf" srcId="{FCD31514-84EB-46B0-9737-A4FE9ECCB16A}" destId="{A0866D3B-520D-4C33-95A4-EC319EE54199}" srcOrd="7" destOrd="0" presId="urn:microsoft.com/office/officeart/2005/8/layout/target1"/>
    <dgm:cxn modelId="{528BFFA2-9389-46F8-BE84-03EC29989D0E}" type="presParOf" srcId="{FCD31514-84EB-46B0-9737-A4FE9ECCB16A}" destId="{D43E4C6C-CED5-4408-B176-52FE1B98C1B5}" srcOrd="8" destOrd="0" presId="urn:microsoft.com/office/officeart/2005/8/layout/target1"/>
    <dgm:cxn modelId="{CD95456A-BB27-4630-A328-BDBD6F6DDEE7}" type="presParOf" srcId="{FCD31514-84EB-46B0-9737-A4FE9ECCB16A}" destId="{F02DD507-7AC5-477C-9986-49894F8BA1E1}" srcOrd="9" destOrd="0" presId="urn:microsoft.com/office/officeart/2005/8/layout/target1"/>
    <dgm:cxn modelId="{944A0F39-0060-4255-A31C-4E69ACA96093}" type="presParOf" srcId="{FCD31514-84EB-46B0-9737-A4FE9ECCB16A}" destId="{C8415E18-B9AB-4277-BCC2-D421E15BC064}" srcOrd="10" destOrd="0" presId="urn:microsoft.com/office/officeart/2005/8/layout/target1"/>
    <dgm:cxn modelId="{CD4DE910-C530-40E0-828A-D410E1098A71}" type="presParOf" srcId="{FCD31514-84EB-46B0-9737-A4FE9ECCB16A}" destId="{2F68FD03-D567-4159-BE35-16C98DD7A9BC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E4C6C-CED5-4408-B176-52FE1B98C1B5}">
      <dsp:nvSpPr>
        <dsp:cNvPr id="0" name=""/>
        <dsp:cNvSpPr/>
      </dsp:nvSpPr>
      <dsp:spPr>
        <a:xfrm>
          <a:off x="333647" y="1012825"/>
          <a:ext cx="3038475" cy="3038475"/>
        </a:xfrm>
        <a:prstGeom prst="ellipse">
          <a:avLst/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3ABBF3-9B85-4B7B-A5A1-896BA3F95D8C}">
      <dsp:nvSpPr>
        <dsp:cNvPr id="0" name=""/>
        <dsp:cNvSpPr/>
      </dsp:nvSpPr>
      <dsp:spPr>
        <a:xfrm>
          <a:off x="941342" y="1620520"/>
          <a:ext cx="1823085" cy="1823085"/>
        </a:xfrm>
        <a:prstGeom prst="ellipse">
          <a:avLst/>
        </a:prstGeom>
        <a:solidFill>
          <a:schemeClr val="accent4">
            <a:hueOff val="10211516"/>
            <a:satOff val="-11993"/>
            <a:lumOff val="4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DF6807-E77B-4600-8795-52E87F9226CF}">
      <dsp:nvSpPr>
        <dsp:cNvPr id="0" name=""/>
        <dsp:cNvSpPr/>
      </dsp:nvSpPr>
      <dsp:spPr>
        <a:xfrm>
          <a:off x="1549037" y="2228215"/>
          <a:ext cx="607695" cy="60769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4EE620-CA7E-4AAA-8454-F219E3F57A2F}">
      <dsp:nvSpPr>
        <dsp:cNvPr id="0" name=""/>
        <dsp:cNvSpPr/>
      </dsp:nvSpPr>
      <dsp:spPr>
        <a:xfrm>
          <a:off x="3878534" y="0"/>
          <a:ext cx="1519237" cy="886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9050" bIns="190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kern="1200" dirty="0" smtClean="0">
              <a:cs typeface="B Zar" panose="00000400000000000000" pitchFamily="2" charset="-78"/>
            </a:rPr>
            <a:t>دست نویسی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kern="1200" dirty="0" smtClean="0">
              <a:cs typeface="B Zar" panose="00000400000000000000" pitchFamily="2" charset="-78"/>
            </a:rPr>
            <a:t>کند نویسی و ناخوانا</a:t>
          </a:r>
          <a:endParaRPr lang="en-US" sz="1500" kern="1200" dirty="0">
            <a:cs typeface="B Zar" panose="00000400000000000000" pitchFamily="2" charset="-78"/>
          </a:endParaRPr>
        </a:p>
      </dsp:txBody>
      <dsp:txXfrm>
        <a:off x="3878534" y="0"/>
        <a:ext cx="1519237" cy="886221"/>
      </dsp:txXfrm>
    </dsp:sp>
    <dsp:sp modelId="{C3E55183-A635-42CB-942A-993DF0DF837B}">
      <dsp:nvSpPr>
        <dsp:cNvPr id="0" name=""/>
        <dsp:cNvSpPr/>
      </dsp:nvSpPr>
      <dsp:spPr>
        <a:xfrm>
          <a:off x="3498725" y="443110"/>
          <a:ext cx="37980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6C098E-A253-43A6-ADB1-65FC6FF90758}">
      <dsp:nvSpPr>
        <dsp:cNvPr id="0" name=""/>
        <dsp:cNvSpPr/>
      </dsp:nvSpPr>
      <dsp:spPr>
        <a:xfrm rot="5400000">
          <a:off x="1630822" y="665679"/>
          <a:ext cx="2088445" cy="1644321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96E2E-3578-4F98-9717-B1A8AE710DA0}">
      <dsp:nvSpPr>
        <dsp:cNvPr id="0" name=""/>
        <dsp:cNvSpPr/>
      </dsp:nvSpPr>
      <dsp:spPr>
        <a:xfrm>
          <a:off x="3878534" y="886221"/>
          <a:ext cx="1519237" cy="886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9050" bIns="190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kern="1200" dirty="0" smtClean="0">
              <a:cs typeface="B Zar" panose="00000400000000000000" pitchFamily="2" charset="-78"/>
            </a:rPr>
            <a:t>هجی کردن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kern="1200" dirty="0" smtClean="0">
              <a:cs typeface="B Zar" panose="00000400000000000000" pitchFamily="2" charset="-78"/>
            </a:rPr>
            <a:t>انطباق حرف و صدا</a:t>
          </a:r>
          <a:endParaRPr lang="en-US" sz="1500" kern="1200" dirty="0">
            <a:cs typeface="B Zar" panose="00000400000000000000" pitchFamily="2" charset="-78"/>
          </a:endParaRPr>
        </a:p>
      </dsp:txBody>
      <dsp:txXfrm>
        <a:off x="3878534" y="886221"/>
        <a:ext cx="1519237" cy="886221"/>
      </dsp:txXfrm>
    </dsp:sp>
    <dsp:sp modelId="{72579A13-A795-4644-8C34-FC9CDFE12ECF}">
      <dsp:nvSpPr>
        <dsp:cNvPr id="0" name=""/>
        <dsp:cNvSpPr/>
      </dsp:nvSpPr>
      <dsp:spPr>
        <a:xfrm>
          <a:off x="3498725" y="1329332"/>
          <a:ext cx="37980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866D3B-520D-4C33-95A4-EC319EE54199}">
      <dsp:nvSpPr>
        <dsp:cNvPr id="0" name=""/>
        <dsp:cNvSpPr/>
      </dsp:nvSpPr>
      <dsp:spPr>
        <a:xfrm rot="5400000">
          <a:off x="2079098" y="1538076"/>
          <a:ext cx="1627407" cy="1208806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2DD507-7AC5-477C-9986-49894F8BA1E1}">
      <dsp:nvSpPr>
        <dsp:cNvPr id="0" name=""/>
        <dsp:cNvSpPr/>
      </dsp:nvSpPr>
      <dsp:spPr>
        <a:xfrm>
          <a:off x="3878534" y="1772443"/>
          <a:ext cx="1519237" cy="886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9050" bIns="190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kern="1200" dirty="0" smtClean="0">
              <a:cs typeface="B Zar" panose="00000400000000000000" pitchFamily="2" charset="-78"/>
            </a:rPr>
            <a:t>انشاو ترکیب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kern="1200" dirty="0" smtClean="0">
              <a:cs typeface="B Zar" panose="00000400000000000000" pitchFamily="2" charset="-78"/>
            </a:rPr>
            <a:t>خطای گرامری و نوشتن</a:t>
          </a:r>
          <a:endParaRPr lang="en-US" sz="1500" kern="1200" dirty="0">
            <a:cs typeface="B Zar" panose="00000400000000000000" pitchFamily="2" charset="-78"/>
          </a:endParaRPr>
        </a:p>
      </dsp:txBody>
      <dsp:txXfrm>
        <a:off x="3878534" y="1772443"/>
        <a:ext cx="1519237" cy="886221"/>
      </dsp:txXfrm>
    </dsp:sp>
    <dsp:sp modelId="{C8415E18-B9AB-4277-BCC2-D421E15BC064}">
      <dsp:nvSpPr>
        <dsp:cNvPr id="0" name=""/>
        <dsp:cNvSpPr/>
      </dsp:nvSpPr>
      <dsp:spPr>
        <a:xfrm>
          <a:off x="3498725" y="2215554"/>
          <a:ext cx="37980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68FD03-D567-4159-BE35-16C98DD7A9BC}">
      <dsp:nvSpPr>
        <dsp:cNvPr id="0" name=""/>
        <dsp:cNvSpPr/>
      </dsp:nvSpPr>
      <dsp:spPr>
        <a:xfrm rot="5400000">
          <a:off x="2527932" y="2409763"/>
          <a:ext cx="1162723" cy="773291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4/29/2022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4/29/2022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4/29/2022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4/29/2022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4/29/2022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4/29/2022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4/29/2022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4/29/2022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4/29/2022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4/29/2022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4/29/2022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4/29/2022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sz="2800" dirty="0" smtClean="0"/>
              <a:t>ناتوانی یادگیری</a:t>
            </a:r>
            <a:br>
              <a:rPr lang="fa-IR" sz="2800" dirty="0" smtClean="0"/>
            </a:br>
            <a:r>
              <a:rPr lang="fa-IR" sz="2800" dirty="0" smtClean="0"/>
              <a:t> </a:t>
            </a:r>
            <a:br>
              <a:rPr lang="fa-IR" sz="2800" dirty="0" smtClean="0"/>
            </a:br>
            <a:r>
              <a:rPr lang="fa-IR" sz="2800" dirty="0" smtClean="0">
                <a:solidFill>
                  <a:srgbClr val="FF0000"/>
                </a:solidFill>
              </a:rPr>
              <a:t>اختلال نوشتن </a:t>
            </a:r>
            <a:br>
              <a:rPr lang="fa-IR" sz="2800" dirty="0" smtClean="0">
                <a:solidFill>
                  <a:srgbClr val="FF0000"/>
                </a:solidFill>
              </a:rPr>
            </a:br>
            <a:r>
              <a:rPr lang="fa-IR" sz="2800" dirty="0" smtClean="0">
                <a:solidFill>
                  <a:srgbClr val="FF0000"/>
                </a:solidFill>
              </a:rPr>
              <a:t>مقدمات و تعاریف </a:t>
            </a:r>
            <a:br>
              <a:rPr lang="fa-IR" sz="2800" dirty="0" smtClean="0">
                <a:solidFill>
                  <a:srgbClr val="FF0000"/>
                </a:solidFill>
              </a:rPr>
            </a:br>
            <a:r>
              <a:rPr lang="fa-IR" sz="2800" dirty="0" smtClean="0"/>
              <a:t/>
            </a:r>
            <a:br>
              <a:rPr lang="fa-IR" sz="2800" dirty="0" smtClean="0"/>
            </a:br>
            <a:endParaRPr lang="fa-IR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098792" cy="1741714"/>
          </a:xfrm>
        </p:spPr>
        <p:txBody>
          <a:bodyPr>
            <a:normAutofit/>
          </a:bodyPr>
          <a:lstStyle/>
          <a:p>
            <a:r>
              <a:rPr lang="fa-IR" sz="2000" dirty="0">
                <a:cs typeface="B Zar" panose="00000400000000000000" pitchFamily="2" charset="-78"/>
              </a:rPr>
              <a:t>مدرس: </a:t>
            </a:r>
            <a:r>
              <a:rPr lang="fa-IR" sz="2000" dirty="0" smtClean="0">
                <a:cs typeface="B Zar" panose="00000400000000000000" pitchFamily="2" charset="-78"/>
              </a:rPr>
              <a:t> دکتر سحر </a:t>
            </a:r>
            <a:r>
              <a:rPr lang="fa-IR" sz="2000" dirty="0">
                <a:cs typeface="B Zar" panose="00000400000000000000" pitchFamily="2" charset="-78"/>
              </a:rPr>
              <a:t>پهلوان نشان </a:t>
            </a:r>
          </a:p>
          <a:p>
            <a:r>
              <a:rPr lang="fa-IR" sz="2000" dirty="0">
                <a:cs typeface="B Zar" panose="00000400000000000000" pitchFamily="2" charset="-78"/>
              </a:rPr>
              <a:t>گروه روانشناسی نیمسال دوم سال </a:t>
            </a:r>
            <a:r>
              <a:rPr lang="en-US" sz="2000" dirty="0" smtClean="0">
                <a:cs typeface="B Zar" panose="00000400000000000000" pitchFamily="2" charset="-78"/>
              </a:rPr>
              <a:t> </a:t>
            </a:r>
            <a:r>
              <a:rPr lang="fa-IR" sz="2000" dirty="0" smtClean="0">
                <a:cs typeface="B Zar" panose="00000400000000000000" pitchFamily="2" charset="-78"/>
              </a:rPr>
              <a:t>تحص2یلی 1401-1400</a:t>
            </a:r>
            <a:endParaRPr lang="fa-IR" sz="2000" dirty="0">
              <a:cs typeface="B Zar" panose="00000400000000000000" pitchFamily="2" charset="-78"/>
            </a:endParaRPr>
          </a:p>
          <a:p>
            <a:r>
              <a:rPr lang="fa-IR" sz="2000" dirty="0">
                <a:cs typeface="B Zar" panose="00000400000000000000" pitchFamily="2" charset="-78"/>
              </a:rPr>
              <a:t>وضعیت درس: تئوری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590" y="2039803"/>
            <a:ext cx="1251176" cy="137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434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56488"/>
          </a:xfrm>
        </p:spPr>
        <p:txBody>
          <a:bodyPr>
            <a:normAutofit/>
          </a:bodyPr>
          <a:lstStyle/>
          <a:p>
            <a:pPr algn="ctr"/>
            <a:r>
              <a:rPr lang="fa-IR" sz="3200" dirty="0" smtClean="0">
                <a:cs typeface="B Zar" panose="00000400000000000000" pitchFamily="2" charset="-78"/>
              </a:rPr>
              <a:t>اختلال نوشتن= دیس گرافیا  </a:t>
            </a:r>
            <a:endParaRPr lang="fa-IR" sz="3200" dirty="0"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اختلال نوشتن،املا،انشا، ترکیبی</a:t>
            </a:r>
          </a:p>
          <a:p>
            <a:r>
              <a:rPr lang="fa-IR" dirty="0" smtClean="0">
                <a:cs typeface="B Zar" panose="00000400000000000000" pitchFamily="2" charset="-78"/>
              </a:rPr>
              <a:t>همبستگی با خواندن </a:t>
            </a:r>
          </a:p>
          <a:p>
            <a:r>
              <a:rPr lang="fa-IR" dirty="0" smtClean="0">
                <a:cs typeface="B Zar" panose="00000400000000000000" pitchFamily="2" charset="-78"/>
              </a:rPr>
              <a:t>همراه با دیسلکیا یا به تنهایی </a:t>
            </a:r>
          </a:p>
          <a:p>
            <a:r>
              <a:rPr lang="fa-IR" dirty="0" smtClean="0">
                <a:cs typeface="B Zar" panose="00000400000000000000" pitchFamily="2" charset="-78"/>
              </a:rPr>
              <a:t>ترغیب به نوشتن از ابتدای کودکی ولی در آموزش آخرین مرحله </a:t>
            </a:r>
          </a:p>
          <a:p>
            <a:r>
              <a:rPr lang="fa-IR" dirty="0" smtClean="0">
                <a:cs typeface="B Zar" panose="00000400000000000000" pitchFamily="2" charset="-78"/>
              </a:rPr>
              <a:t>پیچیده ترین مرحله آموزشی و انتزاعی </a:t>
            </a:r>
          </a:p>
          <a:p>
            <a:r>
              <a:rPr lang="fa-IR" dirty="0" smtClean="0">
                <a:cs typeface="B Zar" panose="00000400000000000000" pitchFamily="2" charset="-78"/>
              </a:rPr>
              <a:t>شایعه در اختلال یادگیری </a:t>
            </a:r>
          </a:p>
          <a:p>
            <a:r>
              <a:rPr lang="fa-IR" dirty="0" smtClean="0">
                <a:cs typeface="B Zar" panose="00000400000000000000" pitchFamily="2" charset="-78"/>
              </a:rPr>
              <a:t>دردو جنس ولی در پسران بیشتر </a:t>
            </a: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23129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647482"/>
          </a:xfrm>
        </p:spPr>
        <p:txBody>
          <a:bodyPr>
            <a:normAutofit/>
          </a:bodyPr>
          <a:lstStyle/>
          <a:p>
            <a:pPr algn="ctr"/>
            <a:r>
              <a:rPr lang="fa-IR" sz="2800" dirty="0" smtClean="0">
                <a:cs typeface="B Zar" panose="00000400000000000000" pitchFamily="2" charset="-78"/>
              </a:rPr>
              <a:t>در بدو ورود به مرکز چه مواردی باید بررسی شه </a:t>
            </a:r>
            <a:endParaRPr lang="fa-IR" sz="2800" dirty="0"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372470"/>
            <a:ext cx="10058400" cy="4932536"/>
          </a:xfrm>
        </p:spPr>
        <p:txBody>
          <a:bodyPr>
            <a:normAutofit fontScale="92500" lnSpcReduction="20000"/>
          </a:bodyPr>
          <a:lstStyle/>
          <a:p>
            <a:r>
              <a:rPr lang="fa-IR" dirty="0" smtClean="0">
                <a:cs typeface="B Zar" panose="00000400000000000000" pitchFamily="2" charset="-78"/>
              </a:rPr>
              <a:t>آزمون هوش متوسط به بالا </a:t>
            </a:r>
          </a:p>
          <a:p>
            <a:r>
              <a:rPr lang="fa-IR" dirty="0" smtClean="0">
                <a:cs typeface="B Zar" panose="00000400000000000000" pitchFamily="2" charset="-78"/>
              </a:rPr>
              <a:t>عینک و آخرین ویزیت </a:t>
            </a:r>
          </a:p>
          <a:p>
            <a:r>
              <a:rPr lang="fa-IR" dirty="0" smtClean="0">
                <a:cs typeface="B Zar" panose="00000400000000000000" pitchFamily="2" charset="-78"/>
              </a:rPr>
              <a:t>دفتردیکته </a:t>
            </a:r>
          </a:p>
          <a:p>
            <a:r>
              <a:rPr lang="fa-IR" dirty="0" smtClean="0">
                <a:cs typeface="B Zar" panose="00000400000000000000" pitchFamily="2" charset="-78"/>
              </a:rPr>
              <a:t>سطح خواندن</a:t>
            </a:r>
          </a:p>
          <a:p>
            <a:r>
              <a:rPr lang="fa-IR" dirty="0" smtClean="0">
                <a:cs typeface="B Zar" panose="00000400000000000000" pitchFamily="2" charset="-78"/>
              </a:rPr>
              <a:t>مهارت حرکتی ظریف</a:t>
            </a:r>
          </a:p>
          <a:p>
            <a:r>
              <a:rPr lang="fa-IR" dirty="0" smtClean="0">
                <a:cs typeface="B Zar" panose="00000400000000000000" pitchFamily="2" charset="-78"/>
              </a:rPr>
              <a:t>پینه انگشتان </a:t>
            </a:r>
          </a:p>
          <a:p>
            <a:r>
              <a:rPr lang="fa-IR" dirty="0" smtClean="0">
                <a:cs typeface="B Zar" panose="00000400000000000000" pitchFamily="2" charset="-78"/>
              </a:rPr>
              <a:t>مدادها و پاک کن </a:t>
            </a:r>
          </a:p>
          <a:p>
            <a:r>
              <a:rPr lang="fa-IR" dirty="0" smtClean="0">
                <a:cs typeface="B Zar" panose="00000400000000000000" pitchFamily="2" charset="-78"/>
              </a:rPr>
              <a:t>کفش های بندی </a:t>
            </a:r>
          </a:p>
          <a:p>
            <a:r>
              <a:rPr lang="fa-IR" dirty="0" smtClean="0">
                <a:cs typeface="B Zar" panose="00000400000000000000" pitchFamily="2" charset="-78"/>
              </a:rPr>
              <a:t>نقاشی کشیدن و رنگ کردن </a:t>
            </a:r>
          </a:p>
          <a:p>
            <a:r>
              <a:rPr lang="fa-IR" dirty="0" smtClean="0">
                <a:cs typeface="B Zar" panose="00000400000000000000" pitchFamily="2" charset="-78"/>
              </a:rPr>
              <a:t>جهت کاغذ </a:t>
            </a:r>
          </a:p>
          <a:p>
            <a:r>
              <a:rPr lang="fa-IR" dirty="0" smtClean="0">
                <a:cs typeface="B Zar" panose="00000400000000000000" pitchFamily="2" charset="-78"/>
              </a:rPr>
              <a:t>مداد دست گرفتن </a:t>
            </a:r>
          </a:p>
          <a:p>
            <a:r>
              <a:rPr lang="fa-IR" dirty="0" smtClean="0">
                <a:cs typeface="B Zar" panose="00000400000000000000" pitchFamily="2" charset="-78"/>
              </a:rPr>
              <a:t>سطح شنوایی </a:t>
            </a:r>
          </a:p>
          <a:p>
            <a:r>
              <a:rPr lang="fa-IR" dirty="0" smtClean="0">
                <a:cs typeface="B Zar" panose="00000400000000000000" pitchFamily="2" charset="-78"/>
              </a:rPr>
              <a:t>تعادل </a:t>
            </a:r>
          </a:p>
          <a:p>
            <a:r>
              <a:rPr lang="fa-IR" dirty="0" smtClean="0">
                <a:cs typeface="B Zar" panose="00000400000000000000" pitchFamily="2" charset="-78"/>
              </a:rPr>
              <a:t>سبک نوشتن </a:t>
            </a:r>
            <a:endParaRPr lang="fa-IR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88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95528"/>
          </a:xfrm>
        </p:spPr>
        <p:txBody>
          <a:bodyPr>
            <a:normAutofit/>
          </a:bodyPr>
          <a:lstStyle/>
          <a:p>
            <a:pPr algn="ctr"/>
            <a:r>
              <a:rPr lang="fa-IR" sz="2800" dirty="0" smtClean="0">
                <a:cs typeface="B Zar" panose="00000400000000000000" pitchFamily="2" charset="-78"/>
              </a:rPr>
              <a:t>علت ها </a:t>
            </a:r>
            <a:endParaRPr lang="fa-IR" sz="2800" dirty="0"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053" y="1146047"/>
            <a:ext cx="10355797" cy="5489883"/>
          </a:xfrm>
        </p:spPr>
        <p:txBody>
          <a:bodyPr>
            <a:normAutofit/>
          </a:bodyPr>
          <a:lstStyle/>
          <a:p>
            <a:endParaRPr lang="fa-IR" sz="3000" dirty="0" smtClean="0"/>
          </a:p>
          <a:p>
            <a:endParaRPr lang="fa-IR" sz="3000" dirty="0"/>
          </a:p>
          <a:p>
            <a:endParaRPr lang="fa-IR" sz="3000" dirty="0" smtClean="0"/>
          </a:p>
          <a:p>
            <a:endParaRPr lang="fa-IR" sz="3000" dirty="0"/>
          </a:p>
        </p:txBody>
      </p:sp>
      <p:sp>
        <p:nvSpPr>
          <p:cNvPr id="4" name="Rounded Rectangle 3"/>
          <p:cNvSpPr/>
          <p:nvPr/>
        </p:nvSpPr>
        <p:spPr>
          <a:xfrm>
            <a:off x="448491" y="1532708"/>
            <a:ext cx="3518263" cy="451104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>
                <a:solidFill>
                  <a:srgbClr val="FFFF00"/>
                </a:solidFill>
                <a:cs typeface="B Zar" panose="00000400000000000000" pitchFamily="2" charset="-78"/>
              </a:rPr>
              <a:t>علت های علمی –نظریه </a:t>
            </a:r>
            <a:r>
              <a:rPr lang="fa-IR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ای</a:t>
            </a:r>
          </a:p>
          <a:p>
            <a:pPr algn="ctr"/>
            <a:endParaRPr lang="fa-IR" b="1" dirty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ctr"/>
            <a:endParaRPr lang="fa-IR" b="1" dirty="0" smtClean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ctr"/>
            <a:r>
              <a:rPr lang="fa-IR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 </a:t>
            </a:r>
            <a:endParaRPr lang="fa-IR" b="1" dirty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ctr"/>
            <a:r>
              <a:rPr lang="fa-IR" dirty="0">
                <a:cs typeface="B Zar" panose="00000400000000000000" pitchFamily="2" charset="-78"/>
              </a:rPr>
              <a:t>هماهنگی دیداری- حرکتی </a:t>
            </a:r>
          </a:p>
          <a:p>
            <a:pPr algn="ctr"/>
            <a:r>
              <a:rPr lang="fa-IR" dirty="0">
                <a:cs typeface="B Zar" panose="00000400000000000000" pitchFamily="2" charset="-78"/>
              </a:rPr>
              <a:t>حافظه کوتاهمدت</a:t>
            </a:r>
          </a:p>
          <a:p>
            <a:pPr algn="ctr"/>
            <a:r>
              <a:rPr lang="fa-IR" dirty="0">
                <a:cs typeface="B Zar" panose="00000400000000000000" pitchFamily="2" charset="-78"/>
              </a:rPr>
              <a:t>اضطراب و بی قراری</a:t>
            </a:r>
          </a:p>
          <a:p>
            <a:pPr algn="ctr"/>
            <a:r>
              <a:rPr lang="fa-IR" dirty="0">
                <a:cs typeface="B Zar" panose="00000400000000000000" pitchFamily="2" charset="-78"/>
              </a:rPr>
              <a:t>مشکلات توجه و تمرکز</a:t>
            </a:r>
          </a:p>
          <a:p>
            <a:pPr algn="ctr"/>
            <a:r>
              <a:rPr lang="fa-IR" dirty="0">
                <a:cs typeface="B Zar" panose="00000400000000000000" pitchFamily="2" charset="-78"/>
              </a:rPr>
              <a:t>مهارت های حرکتی </a:t>
            </a:r>
            <a:r>
              <a:rPr lang="fa-IR" dirty="0" smtClean="0">
                <a:cs typeface="B Zar" panose="00000400000000000000" pitchFamily="2" charset="-78"/>
              </a:rPr>
              <a:t>ظریف</a:t>
            </a:r>
            <a:endParaRPr lang="en-US" dirty="0" smtClean="0">
              <a:cs typeface="B Zar" panose="00000400000000000000" pitchFamily="2" charset="-78"/>
            </a:endParaRPr>
          </a:p>
          <a:p>
            <a:pPr algn="ctr"/>
            <a:r>
              <a:rPr lang="fa-IR" dirty="0" smtClean="0">
                <a:cs typeface="B Zar" panose="00000400000000000000" pitchFamily="2" charset="-78"/>
              </a:rPr>
              <a:t>مشکلات مغزی</a:t>
            </a:r>
          </a:p>
          <a:p>
            <a:pPr algn="ctr"/>
            <a:r>
              <a:rPr lang="fa-IR" dirty="0" smtClean="0">
                <a:cs typeface="B Zar" panose="00000400000000000000" pitchFamily="2" charset="-78"/>
              </a:rPr>
              <a:t>ژنتیک</a:t>
            </a:r>
          </a:p>
          <a:p>
            <a:pPr algn="ctr"/>
            <a:endParaRPr lang="fa-IR" dirty="0">
              <a:cs typeface="B Zar" panose="000004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57036" y="1532708"/>
            <a:ext cx="3518263" cy="451104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>
                <a:solidFill>
                  <a:srgbClr val="FFFF00"/>
                </a:solidFill>
                <a:cs typeface="B Zar" panose="00000400000000000000" pitchFamily="2" charset="-78"/>
              </a:rPr>
              <a:t>علت های غیر علمی- </a:t>
            </a:r>
            <a:r>
              <a:rPr lang="fa-IR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محیطی</a:t>
            </a:r>
          </a:p>
          <a:p>
            <a:pPr algn="ctr"/>
            <a:endParaRPr lang="fa-IR" b="1" dirty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ctr"/>
            <a:endParaRPr lang="fa-IR" b="1" dirty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ctr"/>
            <a:r>
              <a:rPr lang="fa-IR" dirty="0">
                <a:cs typeface="B Zar" panose="00000400000000000000" pitchFamily="2" charset="-78"/>
              </a:rPr>
              <a:t>بدگرفتن مداد</a:t>
            </a:r>
          </a:p>
          <a:p>
            <a:pPr algn="ctr"/>
            <a:r>
              <a:rPr lang="fa-IR" dirty="0">
                <a:cs typeface="B Zar" panose="00000400000000000000" pitchFamily="2" charset="-78"/>
              </a:rPr>
              <a:t>کوتاهی مداد </a:t>
            </a:r>
          </a:p>
          <a:p>
            <a:pPr algn="ctr"/>
            <a:r>
              <a:rPr lang="fa-IR" dirty="0">
                <a:cs typeface="B Zar" panose="00000400000000000000" pitchFamily="2" charset="-78"/>
              </a:rPr>
              <a:t>ارتفاع صندلی </a:t>
            </a:r>
          </a:p>
          <a:p>
            <a:pPr algn="ctr"/>
            <a:r>
              <a:rPr lang="fa-IR" dirty="0">
                <a:cs typeface="B Zar" panose="00000400000000000000" pitchFamily="2" charset="-78"/>
              </a:rPr>
              <a:t>نشتن نامناسب</a:t>
            </a:r>
          </a:p>
          <a:p>
            <a:pPr algn="ctr"/>
            <a:r>
              <a:rPr lang="fa-IR" dirty="0">
                <a:cs typeface="B Zar" panose="00000400000000000000" pitchFamily="2" charset="-78"/>
              </a:rPr>
              <a:t>جهت کاغذ</a:t>
            </a:r>
          </a:p>
          <a:p>
            <a:pPr algn="ctr"/>
            <a:r>
              <a:rPr lang="fa-IR" dirty="0">
                <a:cs typeface="B Zar" panose="00000400000000000000" pitchFamily="2" charset="-78"/>
              </a:rPr>
              <a:t>چپ دستی </a:t>
            </a:r>
          </a:p>
          <a:p>
            <a:pPr algn="ctr"/>
            <a:r>
              <a:rPr lang="fa-IR" dirty="0">
                <a:cs typeface="B Zar" panose="00000400000000000000" pitchFamily="2" charset="-78"/>
              </a:rPr>
              <a:t>چپ چشمی و راست دستی </a:t>
            </a:r>
          </a:p>
          <a:p>
            <a:pPr algn="ctr"/>
            <a:r>
              <a:rPr lang="fa-IR" dirty="0">
                <a:cs typeface="B Zar" panose="00000400000000000000" pitchFamily="2" charset="-78"/>
              </a:rPr>
              <a:t>نداشتن انگیزه </a:t>
            </a:r>
          </a:p>
          <a:p>
            <a:pPr algn="ctr"/>
            <a:r>
              <a:rPr lang="fa-IR" dirty="0">
                <a:cs typeface="B Zar" panose="00000400000000000000" pitchFamily="2" charset="-78"/>
              </a:rPr>
              <a:t>حجم تکالیف</a:t>
            </a:r>
          </a:p>
          <a:p>
            <a:pPr algn="ctr"/>
            <a:r>
              <a:rPr lang="fa-IR" dirty="0">
                <a:cs typeface="B Zar" panose="00000400000000000000" pitchFamily="2" charset="-78"/>
              </a:rPr>
              <a:t>سن قبل از مدرسه </a:t>
            </a:r>
          </a:p>
          <a:p>
            <a:pPr algn="ctr"/>
            <a:r>
              <a:rPr lang="fa-IR" dirty="0">
                <a:cs typeface="B Zar" panose="00000400000000000000" pitchFamily="2" charset="-78"/>
              </a:rPr>
              <a:t>خط تحریری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865581" y="1532708"/>
            <a:ext cx="3518263" cy="451104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rgbClr val="FFFF00"/>
                </a:solidFill>
                <a:cs typeface="B Zar" panose="00000400000000000000" pitchFamily="2" charset="-78"/>
              </a:rPr>
              <a:t>مشکلات آموزشی</a:t>
            </a:r>
          </a:p>
          <a:p>
            <a:pPr algn="ctr"/>
            <a:endParaRPr lang="fa-IR" sz="1600" b="1" dirty="0" smtClean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ctr"/>
            <a:r>
              <a:rPr lang="fa-IR" sz="1600" b="1" dirty="0" smtClean="0">
                <a:solidFill>
                  <a:schemeClr val="bg1"/>
                </a:solidFill>
                <a:cs typeface="B Zar" panose="00000400000000000000" pitchFamily="2" charset="-78"/>
              </a:rPr>
              <a:t>مفاهیم متفاوت بر اساس معنا</a:t>
            </a:r>
            <a:endParaRPr lang="fa-IR" sz="1600" b="1" dirty="0">
              <a:solidFill>
                <a:schemeClr val="bg1"/>
              </a:solidFill>
              <a:cs typeface="B Zar" panose="00000400000000000000" pitchFamily="2" charset="-78"/>
            </a:endParaRPr>
          </a:p>
          <a:p>
            <a:pPr algn="ctr"/>
            <a:r>
              <a:rPr lang="fa-IR" sz="1600" b="1" dirty="0" smtClean="0">
                <a:solidFill>
                  <a:schemeClr val="bg1"/>
                </a:solidFill>
                <a:cs typeface="B Zar" panose="00000400000000000000" pitchFamily="2" charset="-78"/>
              </a:rPr>
              <a:t>تلفظ یکسان و نوشتن متفاوت </a:t>
            </a:r>
          </a:p>
          <a:p>
            <a:pPr algn="ctr"/>
            <a:r>
              <a:rPr lang="fa-IR" sz="1600" b="1" dirty="0" smtClean="0">
                <a:solidFill>
                  <a:schemeClr val="bg1"/>
                </a:solidFill>
                <a:cs typeface="B Zar" panose="00000400000000000000" pitchFamily="2" charset="-78"/>
              </a:rPr>
              <a:t>حروف ادا نشده نوشته شده </a:t>
            </a:r>
          </a:p>
          <a:p>
            <a:pPr algn="ctr"/>
            <a:r>
              <a:rPr lang="fa-IR" sz="1600" b="1" dirty="0" smtClean="0">
                <a:solidFill>
                  <a:schemeClr val="bg1"/>
                </a:solidFill>
                <a:cs typeface="B Zar" panose="00000400000000000000" pitchFamily="2" charset="-78"/>
              </a:rPr>
              <a:t>حروف تکراری پشت سرهم </a:t>
            </a:r>
          </a:p>
          <a:p>
            <a:pPr algn="ctr"/>
            <a:r>
              <a:rPr lang="fa-IR" sz="1600" b="1" dirty="0" smtClean="0">
                <a:solidFill>
                  <a:schemeClr val="bg1"/>
                </a:solidFill>
                <a:cs typeface="B Zar" panose="00000400000000000000" pitchFamily="2" charset="-78"/>
              </a:rPr>
              <a:t>ا  مثلا خان و خانه    </a:t>
            </a:r>
            <a:r>
              <a:rPr lang="en-US" sz="1600" b="1" dirty="0" smtClean="0">
                <a:solidFill>
                  <a:schemeClr val="bg1"/>
                </a:solidFill>
                <a:cs typeface="B Zar" panose="00000400000000000000" pitchFamily="2" charset="-78"/>
              </a:rPr>
              <a:t> </a:t>
            </a:r>
            <a:r>
              <a:rPr lang="fa-IR" sz="1600" b="1" dirty="0" smtClean="0">
                <a:solidFill>
                  <a:schemeClr val="bg1"/>
                </a:solidFill>
                <a:cs typeface="B Zar" panose="00000400000000000000" pitchFamily="2" charset="-78"/>
              </a:rPr>
              <a:t> </a:t>
            </a:r>
            <a:r>
              <a:rPr lang="fa-IR" b="1" dirty="0" smtClean="0">
                <a:solidFill>
                  <a:schemeClr val="bg1"/>
                </a:solidFill>
                <a:cs typeface="B Zar" panose="00000400000000000000" pitchFamily="2" charset="-78"/>
              </a:rPr>
              <a:t>ه چسبان و</a:t>
            </a:r>
          </a:p>
          <a:p>
            <a:pPr algn="ctr"/>
            <a:endParaRPr lang="fa-IR" b="1" dirty="0">
              <a:solidFill>
                <a:srgbClr val="FFFF0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0036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004534"/>
          </a:xfrm>
        </p:spPr>
        <p:txBody>
          <a:bodyPr>
            <a:normAutofit/>
          </a:bodyPr>
          <a:lstStyle/>
          <a:p>
            <a:pPr algn="ctr"/>
            <a:r>
              <a:rPr lang="fa-IR" sz="2800" dirty="0" smtClean="0">
                <a:cs typeface="B Zar" panose="00000400000000000000" pitchFamily="2" charset="-78"/>
              </a:rPr>
              <a:t>تقسیم بندی مشکلات نوشتن</a:t>
            </a:r>
            <a:endParaRPr lang="fa-IR" sz="2800" dirty="0">
              <a:cs typeface="B Zar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031154"/>
              </p:ext>
            </p:extLst>
          </p:nvPr>
        </p:nvGraphicFramePr>
        <p:xfrm>
          <a:off x="1069848" y="2112191"/>
          <a:ext cx="5731419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7454537" y="1489166"/>
            <a:ext cx="3875314" cy="462425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fa-IR" dirty="0" smtClean="0"/>
              <a:t>عمده مشکلات:</a:t>
            </a:r>
            <a:endParaRPr lang="fa-IR" dirty="0" smtClean="0">
              <a:solidFill>
                <a:srgbClr val="FFFF00"/>
              </a:solidFill>
            </a:endParaRPr>
          </a:p>
          <a:p>
            <a:pPr algn="r"/>
            <a:r>
              <a:rPr lang="fa-IR" dirty="0" smtClean="0">
                <a:solidFill>
                  <a:srgbClr val="FFFF00"/>
                </a:solidFill>
              </a:rPr>
              <a:t>1- درشت نویسی</a:t>
            </a:r>
          </a:p>
          <a:p>
            <a:pPr algn="r"/>
            <a:r>
              <a:rPr lang="fa-IR" dirty="0" smtClean="0">
                <a:solidFill>
                  <a:srgbClr val="FFFF00"/>
                </a:solidFill>
              </a:rPr>
              <a:t>2- ریزنویسی</a:t>
            </a:r>
          </a:p>
          <a:p>
            <a:pPr algn="r"/>
            <a:r>
              <a:rPr lang="fa-IR" dirty="0" smtClean="0">
                <a:solidFill>
                  <a:srgbClr val="FFFF00"/>
                </a:solidFill>
              </a:rPr>
              <a:t>3- آئینه – وارونه نویسی</a:t>
            </a:r>
          </a:p>
          <a:p>
            <a:pPr algn="r"/>
            <a:r>
              <a:rPr lang="fa-IR" dirty="0" smtClean="0">
                <a:solidFill>
                  <a:srgbClr val="FFFF00"/>
                </a:solidFill>
              </a:rPr>
              <a:t>4- جااندازی</a:t>
            </a:r>
          </a:p>
          <a:p>
            <a:pPr algn="r"/>
            <a:r>
              <a:rPr lang="fa-IR" dirty="0" smtClean="0">
                <a:solidFill>
                  <a:srgbClr val="FFFF00"/>
                </a:solidFill>
              </a:rPr>
              <a:t>5- اشتباه ونویسی در حروف چند شکلی </a:t>
            </a:r>
          </a:p>
          <a:p>
            <a:pPr algn="r"/>
            <a:r>
              <a:rPr lang="fa-IR" dirty="0" smtClean="0">
                <a:solidFill>
                  <a:srgbClr val="FFFF00"/>
                </a:solidFill>
              </a:rPr>
              <a:t>6- ناخوانا نویسی</a:t>
            </a:r>
          </a:p>
          <a:p>
            <a:pPr algn="r"/>
            <a:r>
              <a:rPr lang="fa-IR" dirty="0" smtClean="0">
                <a:solidFill>
                  <a:srgbClr val="FFFF00"/>
                </a:solidFill>
              </a:rPr>
              <a:t>7- سرهم نویسی</a:t>
            </a:r>
          </a:p>
          <a:p>
            <a:pPr algn="r"/>
            <a:r>
              <a:rPr lang="fa-IR" dirty="0" smtClean="0">
                <a:solidFill>
                  <a:srgbClr val="FFFF00"/>
                </a:solidFill>
              </a:rPr>
              <a:t>8- بد اندازه نویسی</a:t>
            </a:r>
          </a:p>
          <a:p>
            <a:pPr algn="r"/>
            <a:r>
              <a:rPr lang="fa-IR" dirty="0" smtClean="0">
                <a:solidFill>
                  <a:srgbClr val="FFFF00"/>
                </a:solidFill>
              </a:rPr>
              <a:t>9- فاصله بین کلمات زیاد </a:t>
            </a:r>
          </a:p>
          <a:p>
            <a:pPr algn="r"/>
            <a:r>
              <a:rPr lang="fa-IR" dirty="0" smtClean="0">
                <a:solidFill>
                  <a:srgbClr val="FFFF00"/>
                </a:solidFill>
              </a:rPr>
              <a:t>10- کم نویسی</a:t>
            </a:r>
          </a:p>
          <a:p>
            <a:pPr algn="r"/>
            <a:r>
              <a:rPr lang="fa-IR" dirty="0" smtClean="0">
                <a:solidFill>
                  <a:srgbClr val="FFFF00"/>
                </a:solidFill>
              </a:rPr>
              <a:t>11- حروف کوچک و بزرگ</a:t>
            </a:r>
            <a:endParaRPr lang="fa-I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245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612648"/>
          </a:xfrm>
        </p:spPr>
        <p:txBody>
          <a:bodyPr>
            <a:normAutofit/>
          </a:bodyPr>
          <a:lstStyle/>
          <a:p>
            <a:pPr algn="ctr"/>
            <a:r>
              <a:rPr lang="fa-IR" sz="2800" dirty="0" smtClean="0">
                <a:cs typeface="B Zar" panose="00000400000000000000" pitchFamily="2" charset="-78"/>
              </a:rPr>
              <a:t>انواع مشکلات نوشتن </a:t>
            </a:r>
            <a:endParaRPr lang="fa-IR" sz="2800" dirty="0">
              <a:cs typeface="B Zar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776" y="1258888"/>
            <a:ext cx="7087471" cy="5472838"/>
          </a:xfrm>
        </p:spPr>
      </p:pic>
      <p:sp>
        <p:nvSpPr>
          <p:cNvPr id="5" name="Rounded Rectangle 4"/>
          <p:cNvSpPr/>
          <p:nvPr/>
        </p:nvSpPr>
        <p:spPr>
          <a:xfrm>
            <a:off x="740229" y="1384663"/>
            <a:ext cx="2786742" cy="50335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حافظه دیداری</a:t>
            </a:r>
          </a:p>
          <a:p>
            <a:pPr algn="ctr"/>
            <a:endParaRPr lang="fa-IR" dirty="0"/>
          </a:p>
          <a:p>
            <a:pPr algn="ctr"/>
            <a:r>
              <a:rPr lang="fa-IR" dirty="0" smtClean="0"/>
              <a:t>حساسیت شنیداری</a:t>
            </a:r>
          </a:p>
          <a:p>
            <a:pPr algn="ctr"/>
            <a:endParaRPr lang="fa-IR" dirty="0"/>
          </a:p>
          <a:p>
            <a:pPr algn="ctr"/>
            <a:r>
              <a:rPr lang="fa-IR" dirty="0" smtClean="0"/>
              <a:t>آموزشی</a:t>
            </a:r>
          </a:p>
          <a:p>
            <a:pPr algn="ctr"/>
            <a:endParaRPr lang="fa-IR" dirty="0"/>
          </a:p>
          <a:p>
            <a:pPr algn="ctr"/>
            <a:r>
              <a:rPr lang="fa-IR" dirty="0" smtClean="0"/>
              <a:t>توالی دیداری</a:t>
            </a:r>
          </a:p>
          <a:p>
            <a:pPr algn="ctr"/>
            <a:endParaRPr lang="fa-IR" dirty="0"/>
          </a:p>
          <a:p>
            <a:pPr algn="ctr"/>
            <a:r>
              <a:rPr lang="fa-IR" dirty="0" smtClean="0"/>
              <a:t>تمیز دیداری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66622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6686" y="731520"/>
            <a:ext cx="10755085" cy="544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66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560397"/>
          </a:xfrm>
        </p:spPr>
        <p:txBody>
          <a:bodyPr>
            <a:normAutofit/>
          </a:bodyPr>
          <a:lstStyle/>
          <a:p>
            <a:pPr algn="ctr"/>
            <a:r>
              <a:rPr lang="fa-IR" sz="2800" dirty="0" smtClean="0">
                <a:cs typeface="B Zar" panose="00000400000000000000" pitchFamily="2" charset="-78"/>
              </a:rPr>
              <a:t>برخورد های غلط با مشکلات دیکته </a:t>
            </a:r>
            <a:endParaRPr lang="fa-IR" sz="2800" dirty="0"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6636" y="1294093"/>
            <a:ext cx="10529970" cy="4749655"/>
          </a:xfrm>
        </p:spPr>
        <p:txBody>
          <a:bodyPr>
            <a:normAutofit fontScale="92500" lnSpcReduction="10000"/>
          </a:bodyPr>
          <a:lstStyle/>
          <a:p>
            <a:r>
              <a:rPr lang="fa-IR" dirty="0" smtClean="0">
                <a:cs typeface="B Zar" panose="00000400000000000000" pitchFamily="2" charset="-78"/>
              </a:rPr>
              <a:t>سرزنشو نصیحت </a:t>
            </a:r>
          </a:p>
          <a:p>
            <a:r>
              <a:rPr lang="fa-IR" dirty="0" smtClean="0">
                <a:cs typeface="B Zar" panose="00000400000000000000" pitchFamily="2" charset="-78"/>
              </a:rPr>
              <a:t>دادن تکلیف زیاد برای جریمه </a:t>
            </a:r>
          </a:p>
          <a:p>
            <a:r>
              <a:rPr lang="fa-IR" dirty="0" smtClean="0">
                <a:cs typeface="B Zar" panose="00000400000000000000" pitchFamily="2" charset="-78"/>
              </a:rPr>
              <a:t>رونویسی از غلط ها </a:t>
            </a:r>
          </a:p>
          <a:p>
            <a:r>
              <a:rPr lang="fa-IR" dirty="0" smtClean="0">
                <a:cs typeface="B Zar" panose="00000400000000000000" pitchFamily="2" charset="-78"/>
              </a:rPr>
              <a:t>جمله سازی با غلط ها </a:t>
            </a:r>
          </a:p>
          <a:p>
            <a:r>
              <a:rPr lang="fa-IR" dirty="0" smtClean="0">
                <a:cs typeface="B Zar" panose="00000400000000000000" pitchFamily="2" charset="-78"/>
              </a:rPr>
              <a:t>نمره 0- غ ق تصحیح</a:t>
            </a:r>
          </a:p>
          <a:p>
            <a:endParaRPr lang="fa-IR" dirty="0">
              <a:cs typeface="B Zar" panose="00000400000000000000" pitchFamily="2" charset="-78"/>
            </a:endParaRPr>
          </a:p>
          <a:p>
            <a:r>
              <a:rPr lang="fa-IR" dirty="0">
                <a:cs typeface="B Zar" panose="00000400000000000000" pitchFamily="2" charset="-78"/>
              </a:rPr>
              <a:t> </a:t>
            </a:r>
            <a:r>
              <a:rPr lang="fa-IR" dirty="0" smtClean="0">
                <a:cs typeface="B Zar" panose="00000400000000000000" pitchFamily="2" charset="-78"/>
              </a:rPr>
              <a:t>                                                                                          اما : شیوه درست </a:t>
            </a:r>
          </a:p>
          <a:p>
            <a:pPr algn="ctr"/>
            <a:r>
              <a:rPr lang="fa-IR" dirty="0" smtClean="0">
                <a:cs typeface="B Zar" panose="00000400000000000000" pitchFamily="2" charset="-78"/>
              </a:rPr>
              <a:t>نوشتن غیرفعال</a:t>
            </a:r>
          </a:p>
          <a:p>
            <a:pPr algn="ctr"/>
            <a:r>
              <a:rPr lang="fa-IR" dirty="0" smtClean="0">
                <a:cs typeface="B Zar" panose="00000400000000000000" pitchFamily="2" charset="-78"/>
              </a:rPr>
              <a:t>نوشتن نیمه فعال</a:t>
            </a:r>
          </a:p>
          <a:p>
            <a:pPr algn="ctr"/>
            <a:r>
              <a:rPr lang="fa-IR" dirty="0" smtClean="0">
                <a:cs typeface="B Zar" panose="00000400000000000000" pitchFamily="2" charset="-78"/>
              </a:rPr>
              <a:t>نوشتن فعال 1 </a:t>
            </a:r>
          </a:p>
          <a:p>
            <a:pPr algn="ctr"/>
            <a:r>
              <a:rPr lang="fa-IR" dirty="0" smtClean="0">
                <a:cs typeface="B Zar" panose="00000400000000000000" pitchFamily="2" charset="-78"/>
              </a:rPr>
              <a:t>نوشتن فعال 2 </a:t>
            </a:r>
          </a:p>
          <a:p>
            <a:pPr algn="ctr"/>
            <a:r>
              <a:rPr lang="fa-IR" dirty="0" smtClean="0">
                <a:cs typeface="B Zar" panose="00000400000000000000" pitchFamily="2" charset="-78"/>
              </a:rPr>
              <a:t>نوشتن خلاق </a:t>
            </a:r>
            <a:endParaRPr lang="fa-IR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830649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48</TotalTime>
  <Words>338</Words>
  <Application>Microsoft Office PowerPoint</Application>
  <PresentationFormat>Widescreen</PresentationFormat>
  <Paragraphs>104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B Zar</vt:lpstr>
      <vt:lpstr>Rockwell</vt:lpstr>
      <vt:lpstr>Rockwell Condensed</vt:lpstr>
      <vt:lpstr>Times New Roman</vt:lpstr>
      <vt:lpstr>Wingdings</vt:lpstr>
      <vt:lpstr>Wood Type</vt:lpstr>
      <vt:lpstr>ناتوانی یادگیری   اختلال نوشتن  مقدمات و تعاریف   </vt:lpstr>
      <vt:lpstr>اختلال نوشتن= دیس گرافیا  </vt:lpstr>
      <vt:lpstr>در بدو ورود به مرکز چه مواردی باید بررسی شه </vt:lpstr>
      <vt:lpstr>علت ها </vt:lpstr>
      <vt:lpstr>تقسیم بندی مشکلات نوشتن</vt:lpstr>
      <vt:lpstr>انواع مشکلات نوشتن </vt:lpstr>
      <vt:lpstr>PowerPoint Presentation</vt:lpstr>
      <vt:lpstr>برخورد های غلط با مشکلات دیکته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6</cp:revision>
  <dcterms:created xsi:type="dcterms:W3CDTF">2020-04-29T13:17:07Z</dcterms:created>
  <dcterms:modified xsi:type="dcterms:W3CDTF">2022-04-29T15:42:55Z</dcterms:modified>
</cp:coreProperties>
</file>