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 rtl="1"/>
            <a:r>
              <a:rPr lang="fa-IR" dirty="0" smtClean="0"/>
              <a:t>اختلالات دریچه ای قلب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dirty="0" smtClean="0"/>
              <a:t>اهداف آموزشی:</a:t>
            </a:r>
          </a:p>
          <a:p>
            <a:pPr algn="r" rtl="1">
              <a:buNone/>
            </a:pPr>
            <a:r>
              <a:rPr lang="fa-IR" dirty="0" smtClean="0"/>
              <a:t>پس از پایان کلاس دانشجو قادر باشد:</a:t>
            </a:r>
          </a:p>
          <a:p>
            <a:pPr algn="r" rtl="1">
              <a:buNone/>
            </a:pPr>
            <a:r>
              <a:rPr lang="fa-IR" dirty="0" smtClean="0"/>
              <a:t>1 - انواع اختلالات مربوط به دریچه میترال را با ذکر اتیولوژی،</a:t>
            </a:r>
          </a:p>
          <a:p>
            <a:pPr algn="r" rtl="1">
              <a:buNone/>
            </a:pPr>
            <a:r>
              <a:rPr lang="fa-IR" dirty="0" smtClean="0"/>
              <a:t>تظاهرات بالینی روش های تشخیصی و درمانی بیان نماید.</a:t>
            </a:r>
          </a:p>
          <a:p>
            <a:pPr algn="r" rtl="1">
              <a:buNone/>
            </a:pPr>
            <a:r>
              <a:rPr lang="fa-IR" dirty="0" smtClean="0"/>
              <a:t>2 - انواع اختلالات مربوط به دریچه آئورت را با ذکر اتیولوژی،</a:t>
            </a:r>
          </a:p>
          <a:p>
            <a:pPr algn="r" rtl="1">
              <a:buNone/>
            </a:pPr>
            <a:r>
              <a:rPr lang="fa-IR" dirty="0" smtClean="0"/>
              <a:t>تظاهرات بالینی روش های تشخیصی و درمانی بیان نماید.</a:t>
            </a:r>
          </a:p>
          <a:p>
            <a:pPr algn="r" rtl="1">
              <a:buNone/>
            </a:pPr>
            <a:r>
              <a:rPr lang="fa-IR" dirty="0" smtClean="0"/>
              <a:t>3 - انواع اختلالات مربوط به دریچه تریکوسپید را با ذکر اتیولوژی،</a:t>
            </a:r>
          </a:p>
          <a:p>
            <a:pPr algn="r" rtl="1">
              <a:buNone/>
            </a:pPr>
            <a:r>
              <a:rPr lang="fa-IR" dirty="0" smtClean="0"/>
              <a:t>تظاهرات بالینی روش های تشخیصی و درمانی بیان نماید.</a:t>
            </a:r>
          </a:p>
          <a:p>
            <a:pPr algn="r" rtl="1">
              <a:buNone/>
            </a:pPr>
            <a:r>
              <a:rPr lang="fa-IR" dirty="0" smtClean="0"/>
              <a:t>4 - اختلالات اکتسابی مربوط به دریچه پولمونری را با ذکر اتیولوژی،</a:t>
            </a:r>
          </a:p>
          <a:p>
            <a:pPr algn="r" rtl="1">
              <a:buNone/>
            </a:pPr>
            <a:r>
              <a:rPr lang="fa-IR" dirty="0" smtClean="0"/>
              <a:t>تظاهرات بالینی روش های تشخیصی و درمانی بیان نماید.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/>
              <a:t>تنگی دریچه میترال </a:t>
            </a:r>
            <a:r>
              <a:rPr lang="en-US" sz="2400" b="1" dirty="0" err="1" smtClean="0"/>
              <a:t>Miteral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Stenosis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a-IR" sz="2400" dirty="0" smtClean="0"/>
              <a:t>• یک اختلال آناتومیکی در دریچه میترال است که مانع باز شدن مناسب دریچه حین پر شدن بطن چپ طی دیاستول می شود.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1371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b="1" dirty="0" smtClean="0"/>
              <a:t>اتیولوژی</a:t>
            </a:r>
          </a:p>
          <a:p>
            <a:pPr algn="r" rtl="1"/>
            <a:r>
              <a:rPr lang="fa-IR" sz="2400" dirty="0" smtClean="0"/>
              <a:t>• تب روماتیسمی</a:t>
            </a:r>
          </a:p>
          <a:p>
            <a:pPr algn="r" rtl="1"/>
            <a:r>
              <a:rPr lang="fa-IR" sz="2400" dirty="0" smtClean="0"/>
              <a:t>• مادر زادی</a:t>
            </a:r>
          </a:p>
          <a:p>
            <a:pPr algn="r" rtl="1"/>
            <a:r>
              <a:rPr lang="fa-IR" sz="2400" dirty="0" smtClean="0"/>
              <a:t>• آرتریت روماتوئید</a:t>
            </a:r>
          </a:p>
          <a:p>
            <a:pPr algn="r" rtl="1"/>
            <a:r>
              <a:rPr lang="fa-IR" sz="2400" dirty="0" smtClean="0"/>
              <a:t>• لوپوس اریتماتوز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3380125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پاتوفیزیولوژی</a:t>
            </a:r>
          </a:p>
          <a:p>
            <a:pPr algn="r" rtl="1"/>
            <a:r>
              <a:rPr lang="fa-IR" sz="2000" dirty="0" smtClean="0"/>
              <a:t>ضخیم شدن لت های دریچه توسط بافت فیبروز و رسوبات کلسیفیه</a:t>
            </a:r>
          </a:p>
          <a:p>
            <a:pPr algn="r" rtl="1"/>
            <a:r>
              <a:rPr lang="fa-IR" sz="2000" dirty="0" smtClean="0"/>
              <a:t>به هم چسبیدن و کوتاه شدن طناب های وتری</a:t>
            </a:r>
          </a:p>
          <a:p>
            <a:pPr algn="r" rtl="1"/>
            <a:r>
              <a:rPr lang="fa-IR" sz="2000" dirty="0" smtClean="0"/>
              <a:t>قیفی شکل شدن دریچه (دهان ماهی)</a:t>
            </a:r>
          </a:p>
          <a:p>
            <a:pPr algn="r" rtl="1"/>
            <a:r>
              <a:rPr lang="fa-IR" sz="2000" dirty="0" smtClean="0"/>
              <a:t>تغییر الگوی جریان خون ، و تروما به دریچه</a:t>
            </a:r>
          </a:p>
          <a:p>
            <a:pPr algn="r" rtl="1"/>
            <a:r>
              <a:rPr lang="fa-IR" sz="2000" dirty="0" smtClean="0"/>
              <a:t>ایجاد ترومبوس و آمبولیافزایش فشار داخل دهلیز چپ</a:t>
            </a:r>
          </a:p>
          <a:p>
            <a:pPr algn="r" rtl="1"/>
            <a:r>
              <a:rPr lang="fa-IR" sz="2000" dirty="0" smtClean="0"/>
              <a:t>انتقال فشار به وریدهای ریوی</a:t>
            </a:r>
          </a:p>
          <a:p>
            <a:pPr algn="r" rtl="1"/>
            <a:r>
              <a:rPr lang="fa-IR" sz="2000" dirty="0" smtClean="0"/>
              <a:t>احتقان ریه</a:t>
            </a:r>
          </a:p>
          <a:p>
            <a:pPr algn="r" rtl="1"/>
            <a:r>
              <a:rPr lang="fa-IR" sz="2000" dirty="0" smtClean="0"/>
              <a:t>انتقال فشار به بطن راست</a:t>
            </a:r>
          </a:p>
          <a:p>
            <a:pPr algn="r" rtl="1"/>
            <a:r>
              <a:rPr lang="fa-IR" sz="2000" dirty="0" smtClean="0"/>
              <a:t>اختلال در عملکرد و نارسایی قلب راست</a:t>
            </a:r>
          </a:p>
          <a:p>
            <a:pPr algn="r" rtl="1"/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fa-IR" b="1" dirty="0" smtClean="0"/>
              <a:t>تظاهرات بالینی</a:t>
            </a:r>
          </a:p>
          <a:p>
            <a:pPr algn="r" rtl="1">
              <a:buNone/>
            </a:pPr>
            <a:r>
              <a:rPr lang="en-US" dirty="0" smtClean="0"/>
              <a:t>• </a:t>
            </a:r>
            <a:r>
              <a:rPr lang="fa-IR" dirty="0" smtClean="0"/>
              <a:t>تنگی نفس فعالیتی، ارتوپنه</a:t>
            </a:r>
            <a:r>
              <a:rPr lang="en-US" dirty="0" smtClean="0"/>
              <a:t>PND ، 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• ادم ریه</a:t>
            </a:r>
          </a:p>
          <a:p>
            <a:pPr algn="r" rtl="1">
              <a:buNone/>
            </a:pPr>
            <a:r>
              <a:rPr lang="fa-IR" dirty="0" smtClean="0"/>
              <a:t>• سرفه و هموپتیزی</a:t>
            </a:r>
          </a:p>
          <a:p>
            <a:pPr algn="r" rtl="1">
              <a:buNone/>
            </a:pPr>
            <a:r>
              <a:rPr lang="fa-IR" dirty="0" smtClean="0"/>
              <a:t>• خستگی</a:t>
            </a:r>
          </a:p>
          <a:p>
            <a:pPr algn="r" rtl="1">
              <a:buNone/>
            </a:pPr>
            <a:r>
              <a:rPr lang="en-US" dirty="0" smtClean="0"/>
              <a:t>• </a:t>
            </a:r>
            <a:r>
              <a:rPr lang="fa-IR" dirty="0" smtClean="0"/>
              <a:t>تپش قلب. ریتم</a:t>
            </a:r>
            <a:r>
              <a:rPr lang="en-US" dirty="0" smtClean="0"/>
              <a:t>AF 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• کاهش برون ده قلبی</a:t>
            </a:r>
          </a:p>
          <a:p>
            <a:pPr algn="r" rtl="1">
              <a:buNone/>
            </a:pPr>
            <a:r>
              <a:rPr lang="fa-IR" dirty="0" smtClean="0"/>
              <a:t>• آمبولی سیستمیک</a:t>
            </a:r>
          </a:p>
          <a:p>
            <a:pPr algn="r" rtl="1">
              <a:buNone/>
            </a:pPr>
            <a:r>
              <a:rPr lang="en-US" dirty="0" smtClean="0"/>
              <a:t>• </a:t>
            </a:r>
            <a:r>
              <a:rPr lang="fa-IR" dirty="0" smtClean="0"/>
              <a:t>بلند شدن صدای 1</a:t>
            </a:r>
            <a:r>
              <a:rPr lang="en-US" dirty="0" smtClean="0"/>
              <a:t>S</a:t>
            </a:r>
            <a:endParaRPr lang="fa-IR" dirty="0" smtClean="0"/>
          </a:p>
          <a:p>
            <a:pPr algn="r" rtl="1">
              <a:buNone/>
            </a:pPr>
            <a:r>
              <a:rPr lang="en-US" dirty="0" smtClean="0"/>
              <a:t>• </a:t>
            </a:r>
            <a:r>
              <a:rPr lang="fa-IR" dirty="0" smtClean="0"/>
              <a:t>سوفل دیاستولیک ودر </a:t>
            </a:r>
            <a:r>
              <a:rPr lang="en-US" dirty="0" smtClean="0"/>
              <a:t>OS</a:t>
            </a:r>
            <a:r>
              <a:rPr lang="fa-IR" dirty="0" smtClean="0"/>
              <a:t>اپکس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3276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61123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درمان</a:t>
            </a:r>
          </a:p>
          <a:p>
            <a:pPr algn="r" rtl="1"/>
            <a:r>
              <a:rPr lang="fa-IR" sz="2400" dirty="0" smtClean="0"/>
              <a:t>• درمان طبی:</a:t>
            </a:r>
          </a:p>
          <a:p>
            <a:pPr algn="r" rtl="1"/>
            <a:r>
              <a:rPr lang="fa-IR" sz="2400" dirty="0" smtClean="0"/>
              <a:t>- آنتی بیوتیک پروفیلاکسی جهت پیشگیری از عود تب روماتیسمی</a:t>
            </a:r>
          </a:p>
          <a:p>
            <a:pPr algn="r" rtl="1"/>
            <a:r>
              <a:rPr lang="fa-IR" sz="2400" dirty="0" smtClean="0"/>
              <a:t>- کنترل علائم نارسایی احتقانی قلب</a:t>
            </a:r>
          </a:p>
          <a:p>
            <a:pPr algn="r" rtl="1"/>
            <a:r>
              <a:rPr lang="fa-IR" sz="2400" dirty="0" smtClean="0"/>
              <a:t>- کنترل ریتم </a:t>
            </a:r>
            <a:r>
              <a:rPr lang="en-US" sz="2400" dirty="0" smtClean="0"/>
              <a:t>AF </a:t>
            </a:r>
            <a:r>
              <a:rPr lang="fa-IR" sz="2400" dirty="0" smtClean="0"/>
              <a:t>و تجویز داروی ضد انعقاد..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cs typeface="+mn-cs"/>
              </a:rPr>
              <a:t>درمان جراحی</a:t>
            </a:r>
            <a:r>
              <a:rPr lang="fa-IR" sz="2800" dirty="0" smtClean="0">
                <a:cs typeface="+mn-cs"/>
              </a:rPr>
              <a:t/>
            </a:r>
            <a:br>
              <a:rPr lang="fa-IR" sz="2800" dirty="0" smtClean="0">
                <a:cs typeface="+mn-cs"/>
              </a:rPr>
            </a:br>
            <a:r>
              <a:rPr lang="fa-IR" sz="2800" dirty="0" smtClean="0">
                <a:cs typeface="+mn-cs"/>
              </a:rPr>
              <a:t>1 - والوولوتومی از طریق جراحی</a:t>
            </a:r>
            <a:r>
              <a:rPr lang="en-US" sz="2800" dirty="0" err="1" smtClean="0">
                <a:cs typeface="+mn-cs"/>
              </a:rPr>
              <a:t>MiteralValvulotomy</a:t>
            </a:r>
            <a:endParaRPr lang="en-US" sz="28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15240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800" dirty="0" smtClean="0"/>
              <a:t>2-والوولوتومی با بالن</a:t>
            </a:r>
          </a:p>
          <a:p>
            <a:pPr algn="r" rtl="1">
              <a:buNone/>
            </a:pPr>
            <a:r>
              <a:rPr lang="fa-IR" sz="2800" dirty="0" smtClean="0"/>
              <a:t>از طریق پوست</a:t>
            </a:r>
          </a:p>
          <a:p>
            <a:pPr algn="r" rtl="1">
              <a:buNone/>
            </a:pPr>
            <a:r>
              <a:rPr lang="en-US" sz="2800" dirty="0" err="1" smtClean="0"/>
              <a:t>Percutaneus</a:t>
            </a:r>
            <a:r>
              <a:rPr lang="en-US" sz="2800" dirty="0" smtClean="0"/>
              <a:t> </a:t>
            </a:r>
            <a:r>
              <a:rPr lang="en-US" sz="2800" dirty="0" err="1" smtClean="0"/>
              <a:t>Transluminal</a:t>
            </a:r>
            <a:r>
              <a:rPr lang="en-US" sz="2800" dirty="0" smtClean="0"/>
              <a:t> Balloon </a:t>
            </a:r>
            <a:r>
              <a:rPr lang="en-US" sz="2800" dirty="0" err="1" smtClean="0"/>
              <a:t>Valvulotomy</a:t>
            </a:r>
            <a:r>
              <a:rPr lang="en-US" sz="2800" dirty="0" smtClean="0"/>
              <a:t> ( PTBV 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7432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/>
              <a:t>3- تعویض دریچه میترال</a:t>
            </a:r>
            <a:r>
              <a:rPr lang="en-US" sz="2800" dirty="0" err="1" smtClean="0"/>
              <a:t>Miteral</a:t>
            </a:r>
            <a:r>
              <a:rPr lang="en-US" sz="2800" dirty="0" smtClean="0"/>
              <a:t> Valve Replacement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57575"/>
            <a:ext cx="3048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052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910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1"/>
            <a:ext cx="670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dirty="0" smtClean="0"/>
              <a:t>نارسایی میترال </a:t>
            </a:r>
            <a:r>
              <a:rPr lang="en-US" sz="2400" b="1" dirty="0" err="1" smtClean="0"/>
              <a:t>Miteral</a:t>
            </a:r>
            <a:r>
              <a:rPr lang="en-US" sz="2400" b="1" dirty="0" smtClean="0"/>
              <a:t> Regurgitation</a:t>
            </a:r>
          </a:p>
          <a:p>
            <a:pPr algn="r" rtl="1">
              <a:buNone/>
            </a:pPr>
            <a:r>
              <a:rPr lang="fa-IR" sz="2400" dirty="0" smtClean="0"/>
              <a:t>این اختلال با کاهش عملکرد دریچه میترال و برگشت خون از بطن چپ به دهلیز چپ در طی سیستول همراه است.</a:t>
            </a:r>
          </a:p>
          <a:p>
            <a:pPr algn="r" rtl="1">
              <a:buNone/>
            </a:pPr>
            <a:r>
              <a:rPr lang="fa-IR" sz="2400" dirty="0" smtClean="0"/>
              <a:t>• </a:t>
            </a:r>
            <a:r>
              <a:rPr lang="fa-IR" sz="2400" b="1" dirty="0" smtClean="0"/>
              <a:t>اتیولوژی:</a:t>
            </a:r>
          </a:p>
          <a:p>
            <a:pPr algn="r" rtl="1">
              <a:buNone/>
            </a:pPr>
            <a:r>
              <a:rPr lang="fa-IR" sz="2400" dirty="0" smtClean="0"/>
              <a:t>- اندوکاردیت روماتیسمی یا عفونی</a:t>
            </a:r>
          </a:p>
          <a:p>
            <a:pPr algn="r" rtl="1">
              <a:buNone/>
            </a:pPr>
            <a:r>
              <a:rPr lang="fa-IR" sz="2400" dirty="0" smtClean="0"/>
              <a:t>- ایسکمی یا نکروز پاپیلاری</a:t>
            </a:r>
          </a:p>
          <a:p>
            <a:pPr algn="r" rtl="1">
              <a:buNone/>
            </a:pPr>
            <a:r>
              <a:rPr lang="fa-IR" sz="2400" dirty="0" smtClean="0"/>
              <a:t>- پاره شدن طناب های وتری</a:t>
            </a:r>
          </a:p>
          <a:p>
            <a:pPr algn="r" rtl="1">
              <a:buNone/>
            </a:pPr>
            <a:r>
              <a:rPr lang="fa-IR" sz="2400" dirty="0" smtClean="0"/>
              <a:t>- کلسیفیکاسیون وسیع حلقه میترال</a:t>
            </a:r>
          </a:p>
          <a:p>
            <a:pPr algn="r" rtl="1">
              <a:buNone/>
            </a:pPr>
            <a:r>
              <a:rPr lang="fa-IR" sz="2400" dirty="0" smtClean="0"/>
              <a:t>- پرولاپس دریچه میترال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3886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پاتوفیزیولوژی</a:t>
            </a:r>
          </a:p>
          <a:p>
            <a:pPr algn="r" rtl="1"/>
            <a:r>
              <a:rPr lang="fa-IR" sz="2400" dirty="0" smtClean="0"/>
              <a:t>سفتی ، تغییر شکل وچسبندگی لت های دریچه + جمع شدگی و چسبندگی طناب های وتری</a:t>
            </a:r>
          </a:p>
          <a:p>
            <a:pPr algn="r" rtl="1"/>
            <a:r>
              <a:rPr lang="fa-IR" sz="2400" dirty="0" smtClean="0"/>
              <a:t>برگشت مقداری از خون بطن چپ به دهلیزچپ</a:t>
            </a:r>
          </a:p>
          <a:p>
            <a:pPr algn="r" rtl="1"/>
            <a:r>
              <a:rPr lang="fa-IR" sz="2400" dirty="0" smtClean="0"/>
              <a:t>افزایش فشار دهلیز چپ</a:t>
            </a:r>
          </a:p>
          <a:p>
            <a:pPr algn="r" rtl="1"/>
            <a:r>
              <a:rPr lang="fa-IR" sz="2400" dirty="0" smtClean="0"/>
              <a:t>انتقال فشار به وریدهای ریوی</a:t>
            </a:r>
          </a:p>
          <a:p>
            <a:pPr algn="r" rtl="1"/>
            <a:r>
              <a:rPr lang="fa-IR" sz="2400" dirty="0" smtClean="0"/>
              <a:t>بروز ادم ریه</a:t>
            </a:r>
            <a:endParaRPr 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1895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dirty="0" smtClean="0"/>
              <a:t>تظاهرات بالینی</a:t>
            </a:r>
          </a:p>
          <a:p>
            <a:pPr algn="r" rtl="1">
              <a:buNone/>
            </a:pPr>
            <a:r>
              <a:rPr lang="en-US" sz="2400" dirty="0" smtClean="0"/>
              <a:t>• </a:t>
            </a:r>
            <a:r>
              <a:rPr lang="fa-IR" sz="2400" dirty="0" smtClean="0"/>
              <a:t>تنگی نفس فعالیتی، ارتوپنه</a:t>
            </a:r>
            <a:r>
              <a:rPr lang="en-US" sz="2400" dirty="0" smtClean="0"/>
              <a:t>PND ، </a:t>
            </a:r>
            <a:endParaRPr lang="fa-IR" sz="2400" dirty="0" smtClean="0"/>
          </a:p>
          <a:p>
            <a:pPr algn="r" rtl="1">
              <a:buNone/>
            </a:pPr>
            <a:r>
              <a:rPr lang="fa-IR" sz="2400" dirty="0" smtClean="0"/>
              <a:t>• ادم ریه</a:t>
            </a:r>
          </a:p>
          <a:p>
            <a:pPr algn="r" rtl="1">
              <a:buNone/>
            </a:pPr>
            <a:r>
              <a:rPr lang="fa-IR" sz="2400" dirty="0" smtClean="0"/>
              <a:t>• سرفه و هموپتیزی</a:t>
            </a:r>
          </a:p>
          <a:p>
            <a:pPr algn="r" rtl="1">
              <a:buNone/>
            </a:pPr>
            <a:r>
              <a:rPr lang="fa-IR" sz="2400" dirty="0" smtClean="0"/>
              <a:t>• خستگی</a:t>
            </a:r>
          </a:p>
          <a:p>
            <a:pPr algn="r" rtl="1">
              <a:buNone/>
            </a:pPr>
            <a:r>
              <a:rPr lang="fa-IR" sz="2400" dirty="0" smtClean="0"/>
              <a:t>• کاهش برون ده قلبی</a:t>
            </a:r>
          </a:p>
          <a:p>
            <a:pPr algn="r" rtl="1">
              <a:buNone/>
            </a:pPr>
            <a:r>
              <a:rPr lang="fa-IR" sz="2400" dirty="0" smtClean="0"/>
              <a:t>• هیپرتروفی بطن چپ</a:t>
            </a:r>
          </a:p>
          <a:p>
            <a:pPr algn="r" rtl="1">
              <a:buNone/>
            </a:pPr>
            <a:r>
              <a:rPr lang="fa-IR" sz="2400" dirty="0" smtClean="0"/>
              <a:t>• بزرگی دهلیز چپ</a:t>
            </a:r>
          </a:p>
          <a:p>
            <a:pPr algn="r" rtl="1">
              <a:buNone/>
            </a:pPr>
            <a:r>
              <a:rPr lang="en-US" sz="2400" dirty="0" smtClean="0"/>
              <a:t>• </a:t>
            </a:r>
            <a:r>
              <a:rPr lang="fa-IR" sz="2400" dirty="0" smtClean="0"/>
              <a:t>کاهش صدای 1</a:t>
            </a:r>
            <a:r>
              <a:rPr lang="en-US" sz="2400" dirty="0" smtClean="0"/>
              <a:t>S</a:t>
            </a:r>
            <a:r>
              <a:rPr lang="fa-IR" sz="2400" dirty="0" smtClean="0"/>
              <a:t> +سوفل پان سیستولیک(سمع سوفل در تمام طول سیستول)</a:t>
            </a:r>
          </a:p>
          <a:p>
            <a:pPr algn="r" rtl="1">
              <a:buNone/>
            </a:pPr>
            <a:r>
              <a:rPr lang="en-US" sz="2400" dirty="0" smtClean="0"/>
              <a:t>• </a:t>
            </a:r>
            <a:r>
              <a:rPr lang="fa-IR" sz="2400" dirty="0" smtClean="0"/>
              <a:t>صدای 3</a:t>
            </a:r>
            <a:r>
              <a:rPr lang="en-US" sz="2400" dirty="0" smtClean="0"/>
              <a:t> S</a:t>
            </a:r>
            <a:r>
              <a:rPr lang="fa-IR" sz="2400" dirty="0" smtClean="0"/>
              <a:t>و درموارد شدید، صدای 4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2743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درمان</a:t>
            </a:r>
          </a:p>
          <a:p>
            <a:pPr algn="r" rtl="1"/>
            <a:r>
              <a:rPr lang="fa-IR" sz="2400" dirty="0" smtClean="0"/>
              <a:t>• درمان طبی:</a:t>
            </a:r>
          </a:p>
          <a:p>
            <a:pPr algn="r" rtl="1"/>
            <a:r>
              <a:rPr lang="fa-IR" sz="2400" dirty="0" smtClean="0"/>
              <a:t>- بالا بردن قدرت انقباضی قلب توسط تجویز دیژیتال</a:t>
            </a:r>
          </a:p>
          <a:p>
            <a:pPr algn="r" rtl="1"/>
            <a:r>
              <a:rPr lang="fa-IR" sz="2400" dirty="0" smtClean="0"/>
              <a:t>- کاهش پس بار قلب توسط عوامل وازودیلاتور و مهار کنندگان </a:t>
            </a:r>
            <a:r>
              <a:rPr lang="en-US" sz="2400" dirty="0" smtClean="0"/>
              <a:t>ACE</a:t>
            </a:r>
          </a:p>
          <a:p>
            <a:pPr algn="r" rtl="1"/>
            <a:r>
              <a:rPr lang="fa-IR" sz="2400" dirty="0" smtClean="0"/>
              <a:t>- کنترل پیشرفت نارسایی احتقانی قلب توسط محدودیت آب و نمک..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866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/>
              <a:t>درمان جراحی:</a:t>
            </a:r>
          </a:p>
          <a:p>
            <a:pPr algn="r" rtl="1"/>
            <a:r>
              <a:rPr lang="fa-IR" sz="2400" dirty="0" smtClean="0"/>
              <a:t>1 - ترمیم دریچه: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2 - تعویض دریچه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095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371600"/>
            <a:ext cx="3171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825" y="1524000"/>
            <a:ext cx="2924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/>
              <a:t>اختلالات دریچه آئورت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b="1" dirty="0" smtClean="0"/>
              <a:t>تنگی آئورت </a:t>
            </a:r>
            <a:r>
              <a:rPr lang="en-US" sz="2000" b="1" dirty="0" smtClean="0"/>
              <a:t>Aortic </a:t>
            </a:r>
            <a:r>
              <a:rPr lang="en-US" sz="2000" b="1" dirty="0" err="1" smtClean="0"/>
              <a:t>Stenosis</a:t>
            </a:r>
            <a:endParaRPr lang="fa-IR" sz="2000" b="1" dirty="0" smtClean="0"/>
          </a:p>
          <a:p>
            <a:pPr algn="r" rtl="1">
              <a:buNone/>
            </a:pPr>
            <a:r>
              <a:rPr lang="fa-IR" sz="2000" b="1" dirty="0" smtClean="0"/>
              <a:t>پاتوفیزیولوژی</a:t>
            </a:r>
          </a:p>
          <a:p>
            <a:pPr algn="r" rtl="1">
              <a:buNone/>
            </a:pPr>
            <a:r>
              <a:rPr lang="fa-IR" sz="2000" dirty="0" smtClean="0"/>
              <a:t>تنگی راه خروج خون</a:t>
            </a:r>
          </a:p>
          <a:p>
            <a:pPr algn="r" rtl="1">
              <a:buNone/>
            </a:pPr>
            <a:r>
              <a:rPr lang="fa-IR" sz="2000" dirty="0" smtClean="0"/>
              <a:t>از بطن چپ</a:t>
            </a:r>
          </a:p>
          <a:p>
            <a:pPr algn="r" rtl="1">
              <a:buNone/>
            </a:pPr>
            <a:r>
              <a:rPr lang="fa-IR" sz="2000" dirty="0" smtClean="0"/>
              <a:t>افزایش فشار سیستولی</a:t>
            </a:r>
          </a:p>
          <a:p>
            <a:pPr algn="r" rtl="1">
              <a:buNone/>
            </a:pPr>
            <a:r>
              <a:rPr lang="fa-IR" sz="2000" dirty="0" smtClean="0"/>
              <a:t>بطن چپ</a:t>
            </a:r>
          </a:p>
          <a:p>
            <a:pPr algn="r" rtl="1">
              <a:buNone/>
            </a:pPr>
            <a:r>
              <a:rPr lang="fa-IR" sz="2000" dirty="0" smtClean="0"/>
              <a:t>هیپرتروفی بطن چپ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657600" y="3811012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تظاهرات بالینی</a:t>
            </a:r>
          </a:p>
          <a:p>
            <a:pPr algn="r" rtl="1"/>
            <a:r>
              <a:rPr lang="fa-IR" sz="2400" dirty="0" smtClean="0"/>
              <a:t>کاهش برون ده قلبی</a:t>
            </a:r>
          </a:p>
          <a:p>
            <a:pPr algn="r" rtl="1"/>
            <a:r>
              <a:rPr lang="fa-IR" sz="2400" dirty="0" smtClean="0"/>
              <a:t>کاهش پرفوزیون مغزی</a:t>
            </a:r>
          </a:p>
          <a:p>
            <a:pPr algn="r" rtl="1"/>
            <a:r>
              <a:rPr lang="fa-IR" sz="2400" dirty="0" smtClean="0"/>
              <a:t>سنکوپ / آنژین  هیپرتانسیون ریوی</a:t>
            </a:r>
          </a:p>
          <a:p>
            <a:pPr algn="r" rtl="1"/>
            <a:r>
              <a:rPr lang="fa-IR" sz="2400" dirty="0" smtClean="0"/>
              <a:t>احتقان ریه</a:t>
            </a:r>
          </a:p>
          <a:p>
            <a:pPr algn="r" rtl="1"/>
            <a:r>
              <a:rPr lang="fa-IR" sz="2400" dirty="0" smtClean="0"/>
              <a:t>نارسایی ثانویه بطن راست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9725"/>
            <a:ext cx="3810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4876800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/>
              <a:t>سوفل میان سیستولیک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dirty="0" smtClean="0"/>
              <a:t>درمان</a:t>
            </a:r>
          </a:p>
          <a:p>
            <a:pPr algn="r" rtl="1">
              <a:buNone/>
            </a:pPr>
            <a:r>
              <a:rPr lang="fa-IR" sz="2400" dirty="0" smtClean="0"/>
              <a:t>• درمان طبی:</a:t>
            </a:r>
          </a:p>
          <a:p>
            <a:pPr algn="r" rtl="1">
              <a:buNone/>
            </a:pPr>
            <a:r>
              <a:rPr lang="fa-IR" sz="2400" dirty="0" smtClean="0"/>
              <a:t>- محدودیت فعالیت بدنی به ویژه در تنگی های شدید</a:t>
            </a:r>
          </a:p>
          <a:p>
            <a:pPr algn="r" rtl="1">
              <a:buNone/>
            </a:pPr>
            <a:r>
              <a:rPr lang="fa-IR" sz="2400" dirty="0" smtClean="0"/>
              <a:t>- محدودیت مصرف سدیم</a:t>
            </a:r>
          </a:p>
          <a:p>
            <a:pPr algn="r" rtl="1">
              <a:buNone/>
            </a:pPr>
            <a:r>
              <a:rPr lang="fa-IR" sz="2400" dirty="0" smtClean="0"/>
              <a:t>- تجویز دیژیتال</a:t>
            </a:r>
          </a:p>
          <a:p>
            <a:pPr algn="r" rtl="1">
              <a:buNone/>
            </a:pPr>
            <a:r>
              <a:rPr lang="fa-IR" sz="2400" dirty="0" smtClean="0"/>
              <a:t>- تجویز نیترات ها برای پیشگیری از درد قلبی</a:t>
            </a:r>
          </a:p>
          <a:p>
            <a:pPr algn="r" rtl="1">
              <a:buNone/>
            </a:pPr>
            <a:r>
              <a:rPr lang="fa-IR" sz="2400" dirty="0" smtClean="0"/>
              <a:t>• درمان جراحی:</a:t>
            </a:r>
          </a:p>
          <a:p>
            <a:pPr algn="r" rtl="1">
              <a:buNone/>
            </a:pPr>
            <a:r>
              <a:rPr lang="fa-IR" sz="2400" dirty="0" smtClean="0"/>
              <a:t>- ترمیم دریچه با بالن از طریق پوست</a:t>
            </a:r>
          </a:p>
          <a:p>
            <a:pPr algn="r" rtl="1">
              <a:buNone/>
            </a:pPr>
            <a:r>
              <a:rPr lang="fa-IR" sz="2400" dirty="0" smtClean="0"/>
              <a:t>- تعویض دریچه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588492" y="4114800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/>
              <a:t>استفاده از دریچه خوکی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191000" y="51054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/>
              <a:t>پیوند هوموگرافت دریچه آئورت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57200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800" b="1" dirty="0" smtClean="0"/>
              <a:t>استفاده از دریچه توپی</a:t>
            </a:r>
            <a:endParaRPr 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b="1" dirty="0" smtClean="0"/>
              <a:t>نارسایی آئورت </a:t>
            </a:r>
            <a:r>
              <a:rPr lang="en-US" sz="2400" b="1" dirty="0" smtClean="0"/>
              <a:t>Aortic </a:t>
            </a:r>
            <a:r>
              <a:rPr lang="en-US" sz="2400" b="1" dirty="0" err="1" smtClean="0"/>
              <a:t>Regorgitation</a:t>
            </a:r>
            <a:endParaRPr lang="en-US" sz="2400" b="1" dirty="0" smtClean="0"/>
          </a:p>
          <a:p>
            <a:pPr algn="r" rtl="1">
              <a:buNone/>
            </a:pPr>
            <a:r>
              <a:rPr lang="fa-IR" sz="2400" dirty="0" smtClean="0"/>
              <a:t>برگشت رو به عقب خون آئورت به سمت بطن چپ در خلال دیاستول است.</a:t>
            </a:r>
          </a:p>
          <a:p>
            <a:pPr algn="r" rtl="1">
              <a:buNone/>
            </a:pPr>
            <a:r>
              <a:rPr lang="fa-IR" sz="2400" b="1" dirty="0" smtClean="0"/>
              <a:t>اتیولوژی:</a:t>
            </a:r>
          </a:p>
          <a:p>
            <a:pPr algn="r" rtl="1">
              <a:buNone/>
            </a:pPr>
            <a:r>
              <a:rPr lang="fa-IR" sz="2400" dirty="0" smtClean="0"/>
              <a:t>- تب روماتیسمی</a:t>
            </a:r>
          </a:p>
          <a:p>
            <a:pPr algn="r" rtl="1">
              <a:buNone/>
            </a:pPr>
            <a:r>
              <a:rPr lang="fa-IR" sz="2400" dirty="0" smtClean="0"/>
              <a:t>- اندوکاردیت عفونی</a:t>
            </a:r>
          </a:p>
          <a:p>
            <a:pPr algn="r" rtl="1">
              <a:buNone/>
            </a:pPr>
            <a:r>
              <a:rPr lang="fa-IR" sz="2400" dirty="0" smtClean="0"/>
              <a:t>- آئورتیت سفلیسی</a:t>
            </a:r>
          </a:p>
          <a:p>
            <a:pPr algn="r" rtl="1">
              <a:buNone/>
            </a:pPr>
            <a:r>
              <a:rPr lang="fa-IR" sz="2400" dirty="0" smtClean="0"/>
              <a:t>- پارگی تروماتیک دریچه</a:t>
            </a:r>
          </a:p>
          <a:p>
            <a:pPr algn="r" rtl="1">
              <a:buNone/>
            </a:pPr>
            <a:r>
              <a:rPr lang="fa-IR" sz="2400" dirty="0" smtClean="0"/>
              <a:t>- مادرزادی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057400" y="39624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پاتوفیزیولوژی</a:t>
            </a:r>
          </a:p>
          <a:p>
            <a:pPr algn="r" rtl="1"/>
            <a:r>
              <a:rPr lang="fa-IR" sz="2400" dirty="0" smtClean="0"/>
              <a:t>بسته نشدن دریچه طی دیاستول</a:t>
            </a:r>
          </a:p>
          <a:p>
            <a:pPr algn="r" rtl="1"/>
            <a:r>
              <a:rPr lang="fa-IR" sz="2400" dirty="0" smtClean="0"/>
              <a:t>افزایش حجم پایان دیاستولی بطن چپ (پیش بار)</a:t>
            </a:r>
          </a:p>
          <a:p>
            <a:pPr algn="r" rtl="1"/>
            <a:r>
              <a:rPr lang="fa-IR" sz="2400" dirty="0" smtClean="0"/>
              <a:t>هیپرتروفی بطن چپ</a:t>
            </a:r>
          </a:p>
          <a:p>
            <a:pPr algn="r" rtl="1"/>
            <a:r>
              <a:rPr lang="fa-IR" sz="2400" dirty="0" smtClean="0"/>
              <a:t>افزایش فشار دهلیزچپ</a:t>
            </a:r>
          </a:p>
          <a:p>
            <a:pPr algn="r" rtl="1"/>
            <a:r>
              <a:rPr lang="fa-IR" sz="2400" dirty="0" smtClean="0"/>
              <a:t>افزایش فشار ورید پولمونر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algn="r"/>
            <a:r>
              <a:rPr lang="fa-IR" dirty="0" smtClean="0"/>
              <a:t>دریچه های قلب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5410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29000"/>
            <a:ext cx="3886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dirty="0" smtClean="0"/>
              <a:t>تظاهرات بالینی</a:t>
            </a:r>
          </a:p>
          <a:p>
            <a:pPr algn="r" rtl="1">
              <a:buNone/>
            </a:pPr>
            <a:r>
              <a:rPr lang="fa-IR" sz="2400" dirty="0" smtClean="0"/>
              <a:t>• تپش قلب، افزایش ریت قلب</a:t>
            </a:r>
          </a:p>
          <a:p>
            <a:pPr algn="r" rtl="1">
              <a:buNone/>
            </a:pPr>
            <a:r>
              <a:rPr lang="en-US" sz="2400" dirty="0" smtClean="0"/>
              <a:t>• </a:t>
            </a:r>
            <a:r>
              <a:rPr lang="fa-IR" sz="2400" dirty="0" smtClean="0"/>
              <a:t>واضح شدن</a:t>
            </a:r>
            <a:r>
              <a:rPr lang="en-US" sz="2400" dirty="0" smtClean="0"/>
              <a:t>PMI</a:t>
            </a:r>
            <a:endParaRPr lang="fa-IR" sz="2400" dirty="0" smtClean="0"/>
          </a:p>
          <a:p>
            <a:pPr algn="r" rtl="1">
              <a:buNone/>
            </a:pPr>
            <a:r>
              <a:rPr lang="fa-IR" sz="2400" dirty="0" smtClean="0"/>
              <a:t>• نبض پر و جهنده (کوریگان)</a:t>
            </a:r>
          </a:p>
          <a:p>
            <a:pPr algn="r" rtl="1">
              <a:buNone/>
            </a:pPr>
            <a:r>
              <a:rPr lang="fa-IR" sz="2400" dirty="0" smtClean="0"/>
              <a:t>• تکان سر با هر ضربان</a:t>
            </a:r>
          </a:p>
          <a:p>
            <a:pPr algn="r" rtl="1">
              <a:buNone/>
            </a:pPr>
            <a:r>
              <a:rPr lang="fa-IR" sz="2400" dirty="0" smtClean="0"/>
              <a:t>• افزایش سیستول و کاهش دیاستول</a:t>
            </a:r>
          </a:p>
          <a:p>
            <a:pPr algn="r" rtl="1">
              <a:buNone/>
            </a:pPr>
            <a:r>
              <a:rPr lang="en-US" sz="2400" dirty="0" smtClean="0"/>
              <a:t>• </a:t>
            </a:r>
            <a:r>
              <a:rPr lang="fa-IR" sz="2400" dirty="0" smtClean="0"/>
              <a:t>دیسپنه فعالیتی، ارتوپنه و</a:t>
            </a:r>
            <a:r>
              <a:rPr lang="en-US" sz="2400" dirty="0" smtClean="0"/>
              <a:t>PND</a:t>
            </a:r>
            <a:endParaRPr lang="fa-IR" sz="2400" dirty="0" smtClean="0"/>
          </a:p>
          <a:p>
            <a:pPr algn="r" rtl="1">
              <a:buNone/>
            </a:pPr>
            <a:r>
              <a:rPr lang="fa-IR" sz="2400" dirty="0" smtClean="0"/>
              <a:t>• بروز دردهای آنژینی</a:t>
            </a:r>
          </a:p>
          <a:p>
            <a:pPr algn="r" rtl="1">
              <a:buNone/>
            </a:pPr>
            <a:r>
              <a:rPr lang="fa-IR" sz="2400" dirty="0" smtClean="0"/>
              <a:t>• سوفل دیاستولیک با انتشار به کاروتید.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3048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4180344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درمان</a:t>
            </a:r>
          </a:p>
          <a:p>
            <a:pPr algn="r" rtl="1"/>
            <a:r>
              <a:rPr lang="fa-IR" sz="2400" dirty="0" smtClean="0"/>
              <a:t>• طبی :</a:t>
            </a:r>
          </a:p>
          <a:p>
            <a:pPr algn="r" rtl="1"/>
            <a:r>
              <a:rPr lang="fa-IR" sz="2400" dirty="0" smtClean="0"/>
              <a:t>- محدودیت مصرف سدیم</a:t>
            </a:r>
          </a:p>
          <a:p>
            <a:pPr algn="r" rtl="1"/>
            <a:r>
              <a:rPr lang="fa-IR" sz="2400" dirty="0" smtClean="0"/>
              <a:t>- درمان با دیژیتال</a:t>
            </a:r>
          </a:p>
          <a:p>
            <a:pPr algn="r" rtl="1"/>
            <a:r>
              <a:rPr lang="fa-IR" sz="2400" dirty="0" smtClean="0"/>
              <a:t>- درمان با دیورتیک</a:t>
            </a:r>
          </a:p>
          <a:p>
            <a:pPr algn="r" rtl="1"/>
            <a:r>
              <a:rPr lang="fa-IR" sz="2400" dirty="0" smtClean="0"/>
              <a:t>• جراحی:</a:t>
            </a:r>
          </a:p>
          <a:p>
            <a:pPr algn="r" rtl="1"/>
            <a:r>
              <a:rPr lang="fa-IR" sz="2400" dirty="0" smtClean="0"/>
              <a:t>- تعویض دریچه آئورت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/>
              <a:t>اختلالات دریچه تریکوسپید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876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b="1" dirty="0" smtClean="0"/>
              <a:t>تنگی تریکوسپید </a:t>
            </a:r>
            <a:r>
              <a:rPr lang="en-US" sz="2400" b="1" dirty="0" smtClean="0"/>
              <a:t>Tricuspid </a:t>
            </a:r>
            <a:r>
              <a:rPr lang="en-US" sz="2400" b="1" dirty="0" err="1" smtClean="0"/>
              <a:t>Stenosis</a:t>
            </a:r>
            <a:endParaRPr lang="en-US" sz="2400" b="1" dirty="0" smtClean="0"/>
          </a:p>
          <a:p>
            <a:pPr algn="r" rtl="1">
              <a:buNone/>
            </a:pPr>
            <a:r>
              <a:rPr lang="fa-IR" sz="2400" dirty="0" smtClean="0"/>
              <a:t>یک ضایعه دریچه ای غیر شایع است که مانع ورود خون به</a:t>
            </a:r>
          </a:p>
          <a:p>
            <a:pPr algn="r" rtl="1">
              <a:buNone/>
            </a:pPr>
            <a:r>
              <a:rPr lang="fa-IR" sz="2400" dirty="0" smtClean="0"/>
              <a:t>بطن راست می گردد.</a:t>
            </a:r>
          </a:p>
          <a:p>
            <a:pPr algn="r" rtl="1">
              <a:buNone/>
            </a:pPr>
            <a:r>
              <a:rPr lang="fa-IR" sz="2400" dirty="0" smtClean="0"/>
              <a:t>اتیولوژی:</a:t>
            </a:r>
          </a:p>
          <a:p>
            <a:pPr algn="r" rtl="1">
              <a:buNone/>
            </a:pPr>
            <a:r>
              <a:rPr lang="fa-IR" sz="2400" dirty="0" smtClean="0"/>
              <a:t>• تب روماتیسمی</a:t>
            </a:r>
          </a:p>
          <a:p>
            <a:pPr algn="r" rtl="1">
              <a:buNone/>
            </a:pPr>
            <a:r>
              <a:rPr lang="fa-IR" sz="2400" dirty="0" smtClean="0"/>
              <a:t>• اندوکاردیت باکتریال</a:t>
            </a:r>
          </a:p>
          <a:p>
            <a:pPr algn="r" rtl="1">
              <a:buNone/>
            </a:pPr>
            <a:r>
              <a:rPr lang="fa-IR" sz="2400" dirty="0" smtClean="0"/>
              <a:t>• مادرزادی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403860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/>
              <a:t>پاتوفیزیولوژی</a:t>
            </a:r>
          </a:p>
          <a:p>
            <a:pPr algn="r" rtl="1"/>
            <a:r>
              <a:rPr lang="fa-IR" sz="2800" dirty="0" smtClean="0"/>
              <a:t>عدم تخلیه مناسب خون به بطن راست</a:t>
            </a:r>
          </a:p>
          <a:p>
            <a:pPr algn="r" rtl="1"/>
            <a:r>
              <a:rPr lang="fa-IR" sz="2800" dirty="0" smtClean="0"/>
              <a:t>افزایش فشار دهلیز راست</a:t>
            </a:r>
          </a:p>
          <a:p>
            <a:pPr algn="r" rtl="1"/>
            <a:r>
              <a:rPr lang="fa-IR" sz="2800" dirty="0" smtClean="0"/>
              <a:t>انتقال فشار به وریدهای سیستمیک</a:t>
            </a:r>
          </a:p>
          <a:p>
            <a:pPr algn="r" rtl="1"/>
            <a:r>
              <a:rPr lang="fa-IR" sz="2800" dirty="0" smtClean="0"/>
              <a:t>هپاتومگالی و آسیت / ادم اندام ها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82296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b="1" dirty="0" smtClean="0"/>
              <a:t>تظاهرات بالینی</a:t>
            </a:r>
          </a:p>
          <a:p>
            <a:pPr algn="r" rtl="1">
              <a:buNone/>
            </a:pPr>
            <a:r>
              <a:rPr lang="fa-IR" sz="2400" dirty="0" smtClean="0"/>
              <a:t>• تنگی نفس فعالیتی</a:t>
            </a:r>
          </a:p>
          <a:p>
            <a:pPr algn="r" rtl="1">
              <a:buNone/>
            </a:pPr>
            <a:r>
              <a:rPr lang="fa-IR" sz="2400" dirty="0" smtClean="0"/>
              <a:t>• خستگی</a:t>
            </a:r>
          </a:p>
          <a:p>
            <a:pPr algn="r" rtl="1">
              <a:buNone/>
            </a:pPr>
            <a:r>
              <a:rPr lang="fa-IR" sz="2400" dirty="0" smtClean="0"/>
              <a:t>• هپاتومگالی، آسیت</a:t>
            </a:r>
          </a:p>
          <a:p>
            <a:pPr algn="r" rtl="1">
              <a:buNone/>
            </a:pPr>
            <a:r>
              <a:rPr lang="fa-IR" sz="2400" dirty="0" smtClean="0"/>
              <a:t>• ادم اندام ها</a:t>
            </a:r>
          </a:p>
          <a:p>
            <a:pPr algn="r" rtl="1">
              <a:buNone/>
            </a:pPr>
            <a:r>
              <a:rPr lang="fa-IR" sz="2400" dirty="0" smtClean="0"/>
              <a:t>• اتساع ورید های ژوگولار</a:t>
            </a:r>
          </a:p>
          <a:p>
            <a:pPr algn="r" rtl="1">
              <a:buNone/>
            </a:pPr>
            <a:r>
              <a:rPr lang="fa-IR" sz="2400" dirty="0" smtClean="0"/>
              <a:t>• سوفل دیاستولیک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3429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44958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درمان</a:t>
            </a:r>
          </a:p>
          <a:p>
            <a:pPr algn="r" rtl="1"/>
            <a:r>
              <a:rPr lang="fa-IR" sz="2400" dirty="0" smtClean="0"/>
              <a:t>• درمان طبی: - محدودیت آب و سدیم - درمان با دیورتیک- درمان با دیژیتال</a:t>
            </a:r>
          </a:p>
          <a:p>
            <a:pPr algn="r" rtl="1"/>
            <a:r>
              <a:rPr lang="fa-IR" sz="2400" dirty="0" smtClean="0"/>
              <a:t>• درمان جراحی: - والوولوتومی - تعویض دریچه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9144000" cy="41910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dirty="0" smtClean="0"/>
              <a:t>نارسایی تریکوسپید </a:t>
            </a:r>
            <a:r>
              <a:rPr lang="en-US" sz="2400" b="1" dirty="0" smtClean="0"/>
              <a:t>Tricuspid Regurgitation</a:t>
            </a:r>
          </a:p>
          <a:p>
            <a:pPr algn="r" rtl="1">
              <a:buNone/>
            </a:pPr>
            <a:r>
              <a:rPr lang="fa-IR" sz="2400" dirty="0" smtClean="0"/>
              <a:t>بی کفایتی دریچه تریکوسپید که منجر به جریان معکوس خون از بطن راست به دهلیز راست می گردد.</a:t>
            </a:r>
          </a:p>
          <a:p>
            <a:pPr algn="r" rtl="1">
              <a:buNone/>
            </a:pPr>
            <a:r>
              <a:rPr lang="fa-IR" sz="2400" b="1" dirty="0" smtClean="0"/>
              <a:t>اتیولوژی:</a:t>
            </a:r>
          </a:p>
          <a:p>
            <a:pPr algn="r" rtl="1">
              <a:buNone/>
            </a:pPr>
            <a:r>
              <a:rPr lang="fa-IR" sz="2400" dirty="0" smtClean="0"/>
              <a:t>- تب روماتیسمی</a:t>
            </a:r>
          </a:p>
          <a:p>
            <a:pPr algn="r" rtl="1">
              <a:buNone/>
            </a:pPr>
            <a:r>
              <a:rPr lang="fa-IR" sz="2400" dirty="0" smtClean="0"/>
              <a:t>- اندوکاردیت باکتریال</a:t>
            </a:r>
          </a:p>
          <a:p>
            <a:pPr algn="r" rtl="1">
              <a:buNone/>
            </a:pPr>
            <a:r>
              <a:rPr lang="fa-IR" sz="2400" dirty="0" smtClean="0"/>
              <a:t>- تومور داخل قلب</a:t>
            </a:r>
          </a:p>
          <a:p>
            <a:pPr algn="r" rtl="1">
              <a:buNone/>
            </a:pPr>
            <a:r>
              <a:rPr lang="fa-IR" sz="2400" dirty="0" smtClean="0"/>
              <a:t>- تروما</a:t>
            </a:r>
          </a:p>
          <a:p>
            <a:pPr algn="r" rtl="1">
              <a:buNone/>
            </a:pPr>
            <a:r>
              <a:rPr lang="fa-IR" sz="2400" dirty="0" smtClean="0"/>
              <a:t>- کاردیو میوپاتی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4191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پاتوفیزیولوژی</a:t>
            </a:r>
          </a:p>
          <a:p>
            <a:pPr algn="r" rtl="1"/>
            <a:r>
              <a:rPr lang="fa-IR" sz="2400" dirty="0" smtClean="0"/>
              <a:t>تغییر شکل دریچه</a:t>
            </a:r>
          </a:p>
          <a:p>
            <a:pPr algn="r" rtl="1"/>
            <a:r>
              <a:rPr lang="fa-IR" sz="2400" dirty="0" smtClean="0"/>
              <a:t>پس زدن خون به دهلیز راست</a:t>
            </a:r>
          </a:p>
          <a:p>
            <a:pPr algn="r" rtl="1"/>
            <a:r>
              <a:rPr lang="fa-IR" sz="2400" dirty="0" smtClean="0"/>
              <a:t>انتقال فشار دهلیزی به وریدهای</a:t>
            </a:r>
          </a:p>
          <a:p>
            <a:pPr algn="r" rtl="1"/>
            <a:r>
              <a:rPr lang="fa-IR" sz="2400" dirty="0" smtClean="0"/>
              <a:t>سیستمیک</a:t>
            </a:r>
          </a:p>
          <a:p>
            <a:pPr algn="r" rtl="1"/>
            <a:r>
              <a:rPr lang="fa-IR" sz="2400" dirty="0" smtClean="0"/>
              <a:t>هپاتومگالی و آسیت / ادم اندام ها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38862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b="1" dirty="0" smtClean="0"/>
              <a:t>تظاهرات بالینی</a:t>
            </a:r>
          </a:p>
          <a:p>
            <a:pPr algn="r" rtl="1">
              <a:buNone/>
            </a:pPr>
            <a:r>
              <a:rPr lang="fa-IR" sz="2400" dirty="0" smtClean="0"/>
              <a:t>• تنگی نفس فعالیتی</a:t>
            </a:r>
          </a:p>
          <a:p>
            <a:pPr algn="r" rtl="1">
              <a:buNone/>
            </a:pPr>
            <a:r>
              <a:rPr lang="fa-IR" sz="2400" dirty="0" smtClean="0"/>
              <a:t>• خستگی</a:t>
            </a:r>
          </a:p>
          <a:p>
            <a:pPr algn="r" rtl="1">
              <a:buNone/>
            </a:pPr>
            <a:r>
              <a:rPr lang="fa-IR" sz="2400" dirty="0" smtClean="0"/>
              <a:t>• هپاتومگالی، آسیت</a:t>
            </a:r>
          </a:p>
          <a:p>
            <a:pPr algn="r" rtl="1">
              <a:buNone/>
            </a:pPr>
            <a:r>
              <a:rPr lang="fa-IR" sz="2400" dirty="0" smtClean="0"/>
              <a:t>• ادم اندام ها</a:t>
            </a:r>
          </a:p>
          <a:p>
            <a:pPr algn="r" rtl="1">
              <a:buNone/>
            </a:pPr>
            <a:r>
              <a:rPr lang="fa-IR" sz="2400" dirty="0" smtClean="0"/>
              <a:t>• اتساع ورید های ژوگولار</a:t>
            </a:r>
          </a:p>
          <a:p>
            <a:pPr algn="r" rtl="1">
              <a:buNone/>
            </a:pPr>
            <a:r>
              <a:rPr lang="fa-IR" sz="2400" dirty="0" smtClean="0"/>
              <a:t>• سوفل تمام سیستولیک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048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05400" y="36576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/>
              <a:t>درمان</a:t>
            </a:r>
          </a:p>
          <a:p>
            <a:pPr algn="r" rtl="1"/>
            <a:r>
              <a:rPr lang="fa-IR" sz="2800" dirty="0" smtClean="0"/>
              <a:t>• درمان طبی: - درمان نارسایی بطن راست</a:t>
            </a:r>
          </a:p>
          <a:p>
            <a:pPr algn="r" rtl="1"/>
            <a:r>
              <a:rPr lang="fa-IR" sz="2800" dirty="0" smtClean="0"/>
              <a:t>• درمان جراحی: - آنولوپلاستی - تعویض دریچه</a:t>
            </a:r>
            <a:endParaRPr lang="en-US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اختلالات </a:t>
            </a:r>
            <a:r>
              <a:rPr lang="fa-IR" sz="3600" dirty="0" smtClean="0"/>
              <a:t>اکتسابی دریچه </a:t>
            </a:r>
            <a:r>
              <a:rPr lang="fa-IR" sz="3600" dirty="0" smtClean="0"/>
              <a:t>پولمونر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3735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b="1" dirty="0" smtClean="0"/>
              <a:t>تنگی دریچه پولمونر در بالغین</a:t>
            </a:r>
          </a:p>
          <a:p>
            <a:pPr algn="r" rtl="1">
              <a:buNone/>
            </a:pPr>
            <a:r>
              <a:rPr lang="fa-IR" sz="2400" dirty="0" smtClean="0"/>
              <a:t>• تظاهرات بالینی:</a:t>
            </a:r>
          </a:p>
          <a:p>
            <a:pPr algn="r" rtl="1">
              <a:buNone/>
            </a:pPr>
            <a:r>
              <a:rPr lang="fa-IR" sz="2400" dirty="0" smtClean="0"/>
              <a:t>- تنگی نفس و خستگی</a:t>
            </a:r>
          </a:p>
          <a:p>
            <a:pPr algn="r" rtl="1">
              <a:buNone/>
            </a:pPr>
            <a:r>
              <a:rPr lang="fa-IR" sz="2400" dirty="0" smtClean="0"/>
              <a:t>- علائم نارسایی بطن راست</a:t>
            </a:r>
          </a:p>
          <a:p>
            <a:pPr algn="r" rtl="1">
              <a:buNone/>
            </a:pPr>
            <a:r>
              <a:rPr lang="fa-IR" sz="2400" dirty="0" smtClean="0"/>
              <a:t>- درد آنژینی</a:t>
            </a:r>
          </a:p>
          <a:p>
            <a:pPr algn="r" rtl="1">
              <a:buNone/>
            </a:pPr>
            <a:r>
              <a:rPr lang="fa-IR" sz="2400" dirty="0" smtClean="0"/>
              <a:t>• درمان:</a:t>
            </a:r>
          </a:p>
          <a:p>
            <a:pPr algn="r" rtl="1">
              <a:buNone/>
            </a:pPr>
            <a:r>
              <a:rPr lang="fa-IR" sz="2400" dirty="0" smtClean="0"/>
              <a:t>- معمولا نیاز به درمان ندارد.</a:t>
            </a:r>
          </a:p>
          <a:p>
            <a:pPr algn="r" rtl="1">
              <a:buNone/>
            </a:pPr>
            <a:r>
              <a:rPr lang="fa-IR" sz="2400" dirty="0" smtClean="0"/>
              <a:t>- در صورت لزوم از </a:t>
            </a:r>
            <a:r>
              <a:rPr lang="fa-IR" sz="2400" dirty="0" smtClean="0"/>
              <a:t>ترمیم دریچه </a:t>
            </a:r>
            <a:r>
              <a:rPr lang="fa-IR" sz="2400" dirty="0" smtClean="0"/>
              <a:t>توسط بالن </a:t>
            </a:r>
            <a:r>
              <a:rPr lang="fa-IR" sz="2400" dirty="0" smtClean="0"/>
              <a:t>استفاده می </a:t>
            </a:r>
            <a:r>
              <a:rPr lang="fa-IR" sz="2400" dirty="0" smtClean="0"/>
              <a:t>شود.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"/>
            <a:ext cx="8229600" cy="4525963"/>
          </a:xfrm>
        </p:spPr>
        <p:txBody>
          <a:bodyPr/>
          <a:lstStyle/>
          <a:p>
            <a:pPr algn="r" rtl="1"/>
            <a:r>
              <a:rPr lang="fa-IR" b="1" dirty="0" smtClean="0"/>
              <a:t>اختلال سه دریچه به دنبال تب روماتیسمی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dirty="0" smtClean="0"/>
              <a:t>سوال :</a:t>
            </a:r>
          </a:p>
          <a:p>
            <a:pPr algn="r" rtl="1">
              <a:buNone/>
            </a:pPr>
            <a:r>
              <a:rPr lang="fa-IR" sz="2400" dirty="0" smtClean="0"/>
              <a:t>بیمار مبتلا به نارسایی دریچه میترال </a:t>
            </a:r>
            <a:r>
              <a:rPr lang="fa-IR" sz="2400" b="1" dirty="0" smtClean="0"/>
              <a:t>ناگهان در </a:t>
            </a:r>
            <a:r>
              <a:rPr lang="fa-IR" sz="2400" b="1" dirty="0" smtClean="0"/>
              <a:t>بخش </a:t>
            </a:r>
            <a:r>
              <a:rPr lang="fa-IR" sz="2400" dirty="0" smtClean="0"/>
              <a:t>دچار </a:t>
            </a:r>
            <a:r>
              <a:rPr lang="fa-IR" sz="2400" dirty="0" smtClean="0"/>
              <a:t>تاکیکاردی و دیسپنه شدید می شود.بیمار </a:t>
            </a:r>
            <a:r>
              <a:rPr lang="fa-IR" sz="2400" dirty="0" smtClean="0"/>
              <a:t>به شدت </a:t>
            </a:r>
            <a:r>
              <a:rPr lang="fa-IR" sz="2400" dirty="0" smtClean="0"/>
              <a:t>بی قرار است، ولع هوا دارد و از عضلات </a:t>
            </a:r>
            <a:r>
              <a:rPr lang="fa-IR" sz="2400" dirty="0" smtClean="0"/>
              <a:t>کمکی تنفسی </a:t>
            </a:r>
            <a:r>
              <a:rPr lang="fa-IR" sz="2400" dirty="0" smtClean="0"/>
              <a:t>استفاده می کند. او از درد له کننده و تیزی </a:t>
            </a:r>
            <a:r>
              <a:rPr lang="fa-IR" sz="2400" dirty="0" smtClean="0"/>
              <a:t>در قفسه </a:t>
            </a:r>
            <a:r>
              <a:rPr lang="fa-IR" sz="2400" dirty="0" smtClean="0"/>
              <a:t>سینه شکایت دارد که با هر نفس تشدید می شود.</a:t>
            </a:r>
          </a:p>
          <a:p>
            <a:pPr algn="r" rtl="1">
              <a:buNone/>
            </a:pPr>
            <a:r>
              <a:rPr lang="fa-IR" sz="2400" dirty="0" smtClean="0"/>
              <a:t>وریدهای گردنی متسع شده و سیانوز رو به </a:t>
            </a:r>
            <a:r>
              <a:rPr lang="fa-IR" sz="2400" dirty="0" smtClean="0"/>
              <a:t>پیشرفت است</a:t>
            </a:r>
            <a:r>
              <a:rPr lang="fa-IR" sz="2400" dirty="0" smtClean="0"/>
              <a:t>.</a:t>
            </a:r>
          </a:p>
          <a:p>
            <a:pPr algn="r" rtl="1">
              <a:buNone/>
            </a:pPr>
            <a:r>
              <a:rPr lang="fa-IR" sz="2400" dirty="0" smtClean="0"/>
              <a:t>الف( چه اتفاقی برای بیمار رخ داده است؟ علت آن </a:t>
            </a:r>
            <a:r>
              <a:rPr lang="fa-IR" sz="2400" dirty="0" smtClean="0"/>
              <a:t>را توضیح </a:t>
            </a:r>
            <a:r>
              <a:rPr lang="fa-IR" sz="2400" dirty="0" smtClean="0"/>
              <a:t>دهید.</a:t>
            </a:r>
          </a:p>
          <a:p>
            <a:pPr algn="r" rtl="1">
              <a:buNone/>
            </a:pPr>
            <a:r>
              <a:rPr lang="fa-IR" sz="2400" dirty="0" smtClean="0"/>
              <a:t>ب ( اقدامات شما برای کنترل این وضعیت چیست؟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a-IR" dirty="0" smtClean="0"/>
              <a:t>دریچه های قلب در وضعیت دیاستول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دریچه های قلب در وضعیت سیستول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994"/>
            <a:ext cx="9144000" cy="525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اختلالات دریچه میترال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b="1" dirty="0" smtClean="0"/>
              <a:t>پرولاپس دریچه میترال</a:t>
            </a:r>
          </a:p>
          <a:p>
            <a:pPr algn="r" rtl="1">
              <a:buNone/>
            </a:pPr>
            <a:r>
              <a:rPr lang="fa-IR" sz="2400" dirty="0" smtClean="0"/>
              <a:t>• برگشتگی غیر طبیعی لت دریچه میترال به داخل دهلیز چپ حین سیستول بطنی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1676400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اتیولوژی</a:t>
            </a:r>
          </a:p>
          <a:p>
            <a:pPr algn="r" rtl="1"/>
            <a:r>
              <a:rPr lang="fa-IR" sz="2400" dirty="0" smtClean="0"/>
              <a:t>• ایدیوپاتیک</a:t>
            </a:r>
          </a:p>
          <a:p>
            <a:pPr algn="r" rtl="1"/>
            <a:r>
              <a:rPr lang="fa-IR" sz="2400" dirty="0" smtClean="0"/>
              <a:t>• تب روماتیسمی</a:t>
            </a:r>
          </a:p>
          <a:p>
            <a:pPr algn="r" rtl="1"/>
            <a:r>
              <a:rPr lang="fa-IR" sz="2400" dirty="0" smtClean="0"/>
              <a:t>• اختلالات ژنتیکی بافت همبند</a:t>
            </a:r>
          </a:p>
          <a:p>
            <a:pPr algn="r" rtl="1"/>
            <a:r>
              <a:rPr lang="fa-IR" sz="2400" dirty="0" smtClean="0"/>
              <a:t>• بیماری های ایسکمیک قلب</a:t>
            </a:r>
          </a:p>
          <a:p>
            <a:pPr algn="r" rtl="1"/>
            <a:r>
              <a:rPr lang="fa-IR" sz="2400" dirty="0" smtClean="0"/>
              <a:t>• کاردیومیوپاتی ها</a:t>
            </a:r>
          </a:p>
          <a:p>
            <a:pPr algn="r" rtl="1"/>
            <a:r>
              <a:rPr lang="fa-IR" sz="2400" dirty="0" smtClean="0"/>
              <a:t>• نقص سوراخ دیواره بین دهلیزی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45720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پاتوفیزیولوژی</a:t>
            </a:r>
          </a:p>
          <a:p>
            <a:pPr algn="r" rtl="1"/>
            <a:r>
              <a:rPr lang="fa-IR" sz="2400" dirty="0" smtClean="0"/>
              <a:t>دژنرسانس لت دریچه میترال (اغلب لت خلفی) </a:t>
            </a:r>
          </a:p>
          <a:p>
            <a:pPr algn="r" rtl="1"/>
            <a:r>
              <a:rPr lang="fa-IR" sz="2400" dirty="0" smtClean="0"/>
              <a:t> اتساع بیش از حد حلقه دریچه میترال       - گاهی طویل شدن طناب های وتری</a:t>
            </a:r>
          </a:p>
          <a:p>
            <a:pPr algn="r" rtl="1"/>
            <a:r>
              <a:rPr lang="fa-IR" sz="2400" dirty="0" smtClean="0"/>
              <a:t>برگشتن لت دریچه میترال به طرف دهلیز چپ    - حین سیستول بطنی</a:t>
            </a:r>
          </a:p>
          <a:p>
            <a:pPr algn="r" rtl="1"/>
            <a:r>
              <a:rPr lang="fa-IR" sz="2400" dirty="0" smtClean="0"/>
              <a:t>پس زدن خون از بطن چپ به دهلیز چپ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686800" cy="3352799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000" b="1" dirty="0" smtClean="0"/>
              <a:t>تظاهرات بالینی</a:t>
            </a:r>
          </a:p>
          <a:p>
            <a:pPr algn="r" rtl="1">
              <a:buNone/>
            </a:pPr>
            <a:r>
              <a:rPr lang="fa-IR" sz="2000" dirty="0" smtClean="0"/>
              <a:t>• در بسیاری از موارد بدون علامت</a:t>
            </a:r>
          </a:p>
          <a:p>
            <a:pPr algn="r" rtl="1">
              <a:buNone/>
            </a:pPr>
            <a:r>
              <a:rPr lang="fa-IR" sz="2000" dirty="0" smtClean="0"/>
              <a:t>• کلیک میترالی همراه با سوفل نارسایی میترال</a:t>
            </a:r>
          </a:p>
          <a:p>
            <a:pPr algn="r" rtl="1">
              <a:buNone/>
            </a:pPr>
            <a:r>
              <a:rPr lang="fa-IR" sz="2000" dirty="0" smtClean="0"/>
              <a:t>• دیسریتمی های قلبی</a:t>
            </a:r>
          </a:p>
          <a:p>
            <a:pPr algn="r" rtl="1">
              <a:buNone/>
            </a:pPr>
            <a:r>
              <a:rPr lang="fa-IR" sz="2000" dirty="0" smtClean="0"/>
              <a:t>• خستگی و ضعف</a:t>
            </a:r>
          </a:p>
          <a:p>
            <a:pPr algn="r" rtl="1">
              <a:buNone/>
            </a:pPr>
            <a:r>
              <a:rPr lang="fa-IR" sz="2000" dirty="0" smtClean="0"/>
              <a:t>• سبکی سر و سنکوپ</a:t>
            </a:r>
          </a:p>
          <a:p>
            <a:pPr algn="r" rtl="1">
              <a:buNone/>
            </a:pPr>
            <a:r>
              <a:rPr lang="fa-IR" sz="2000" dirty="0" smtClean="0"/>
              <a:t>• تپش قلب و درد قفسه سینه</a:t>
            </a:r>
          </a:p>
          <a:p>
            <a:pPr algn="r" rtl="1">
              <a:buNone/>
            </a:pPr>
            <a:r>
              <a:rPr lang="fa-IR" sz="2000" dirty="0" smtClean="0"/>
              <a:t>• نارسایی قلبی</a:t>
            </a:r>
          </a:p>
          <a:p>
            <a:pPr algn="r" rtl="1">
              <a:buNone/>
            </a:pPr>
            <a:r>
              <a:rPr lang="fa-IR" sz="2000" dirty="0" smtClean="0"/>
              <a:t>• تنگی نفس</a:t>
            </a:r>
          </a:p>
          <a:p>
            <a:pPr algn="r" rtl="1">
              <a:buNone/>
            </a:pPr>
            <a:r>
              <a:rPr lang="fa-IR" sz="2000" dirty="0" smtClean="0"/>
              <a:t>• اضطراب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3724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657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/>
              <a:t>درمان</a:t>
            </a:r>
          </a:p>
          <a:p>
            <a:pPr algn="r" rtl="1"/>
            <a:r>
              <a:rPr lang="fa-IR" sz="2400" dirty="0" smtClean="0"/>
              <a:t>• درمان طبی:- استراحت  - محدودیت سدیم</a:t>
            </a:r>
          </a:p>
          <a:p>
            <a:pPr algn="r" rtl="1"/>
            <a:r>
              <a:rPr lang="fa-IR" sz="2400" dirty="0" smtClean="0"/>
              <a:t>• درمان دارویی:- بتا بلوکر ها - دیورتیک ها – دیژیتال  - ضدانعقاد</a:t>
            </a:r>
            <a:endParaRPr lang="en-U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429000" y="4876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درمان جراحی:</a:t>
            </a:r>
          </a:p>
          <a:p>
            <a:pPr algn="r" rtl="1"/>
            <a:r>
              <a:rPr lang="fa-IR" sz="2400" dirty="0" smtClean="0"/>
              <a:t>1 - والووپلاستی:</a:t>
            </a:r>
          </a:p>
          <a:p>
            <a:pPr algn="r" rtl="1"/>
            <a:r>
              <a:rPr lang="fa-IR" sz="2400" dirty="0" smtClean="0"/>
              <a:t>2 - تعویض دریچه در موارد شدید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انواع دریچه های مصنوعی</a:t>
            </a:r>
            <a:br>
              <a:rPr lang="fa-IR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33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1143000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دریچه دیسکی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53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/>
              <a:t>دریچه توپی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4800600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/>
              <a:t>دریچه خوکی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32004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/>
              <a:t>انواع جراحی های قلب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675054" y="114300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/>
              <a:t>جراحی قلب بسته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914400"/>
            <a:ext cx="2439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/>
              <a:t>جراحی قلب باز</a:t>
            </a:r>
            <a:endParaRPr lang="en-U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724401" y="18288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1300</Words>
  <Application>Microsoft Office PowerPoint</Application>
  <PresentationFormat>On-screen Show (4:3)</PresentationFormat>
  <Paragraphs>247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اختلالات دریچه ای قلب</vt:lpstr>
      <vt:lpstr>دریچه های قلب</vt:lpstr>
      <vt:lpstr>Slide 3</vt:lpstr>
      <vt:lpstr>دریچه های قلب در وضعیت دیاستول</vt:lpstr>
      <vt:lpstr>دریچه های قلب در وضعیت سیستول</vt:lpstr>
      <vt:lpstr>اختلالات دریچه میترال</vt:lpstr>
      <vt:lpstr>Slide 7</vt:lpstr>
      <vt:lpstr>انواع دریچه های مصنوعی </vt:lpstr>
      <vt:lpstr>انواع جراحی های قلب</vt:lpstr>
      <vt:lpstr>تنگی دریچه میترال Miteral Stenosis • یک اختلال آناتومیکی در دریچه میترال است که مانع باز شدن مناسب دریچه حین پر شدن بطن چپ طی دیاستول می شود.</vt:lpstr>
      <vt:lpstr>Slide 11</vt:lpstr>
      <vt:lpstr>درمان جراحی 1 - والوولوتومی از طریق جراحیMiteralValvulotomy</vt:lpstr>
      <vt:lpstr>Slide 13</vt:lpstr>
      <vt:lpstr>Slide 14</vt:lpstr>
      <vt:lpstr>Slide 15</vt:lpstr>
      <vt:lpstr>Slide 16</vt:lpstr>
      <vt:lpstr>اختلالات دریچه آئورت</vt:lpstr>
      <vt:lpstr>Slide 18</vt:lpstr>
      <vt:lpstr>Slide 19</vt:lpstr>
      <vt:lpstr>Slide 20</vt:lpstr>
      <vt:lpstr>اختلالات دریچه تریکوسپید</vt:lpstr>
      <vt:lpstr>Slide 22</vt:lpstr>
      <vt:lpstr>Slide 23</vt:lpstr>
      <vt:lpstr>Slide 24</vt:lpstr>
      <vt:lpstr>اختلالات اکتسابی دریچه پولمونر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اختلالات دریچه ای قلب</dc:title>
  <dc:creator>ali</dc:creator>
  <cp:lastModifiedBy>ali</cp:lastModifiedBy>
  <cp:revision>28</cp:revision>
  <dcterms:created xsi:type="dcterms:W3CDTF">2006-08-16T00:00:00Z</dcterms:created>
  <dcterms:modified xsi:type="dcterms:W3CDTF">2020-11-13T19:22:40Z</dcterms:modified>
</cp:coreProperties>
</file>