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588" r:id="rId2"/>
    <p:sldId id="574" r:id="rId3"/>
    <p:sldId id="589" r:id="rId4"/>
    <p:sldId id="562" r:id="rId5"/>
    <p:sldId id="590" r:id="rId6"/>
    <p:sldId id="54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8000"/>
    <a:srgbClr val="0000FF"/>
    <a:srgbClr val="993300"/>
    <a:srgbClr val="3333CC"/>
    <a:srgbClr val="00FFFF"/>
    <a:srgbClr val="99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4A6DC-5797-4E1F-91C7-8FE500224275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8A6DA-CD82-4F30-AE22-956E3D213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2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36AB0-B226-4E50-8A0A-35196BC4141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456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36AB0-B226-4E50-8A0A-35196BC4141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13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49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134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9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40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73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99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869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882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332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19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31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7619A-81CB-4328-9D31-3A153A5292CC}" type="datetimeFigureOut">
              <a:rPr lang="en-US" smtClean="0"/>
              <a:t>2025-11-06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FDBFF-F8DA-4638-B1F2-5B5A7DADE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7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>
            <a:extLst>
              <a:ext uri="{FF2B5EF4-FFF2-40B4-BE49-F238E27FC236}">
                <a16:creationId xmlns:a16="http://schemas.microsoft.com/office/drawing/2014/main" id="{CFDE2E94-2F3F-B638-BD08-19C399BEE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8806"/>
            <a:ext cx="8350898" cy="7045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27B5A8-811B-BC39-4D07-DC810189C9BC}"/>
              </a:ext>
            </a:extLst>
          </p:cNvPr>
          <p:cNvSpPr/>
          <p:nvPr/>
        </p:nvSpPr>
        <p:spPr>
          <a:xfrm>
            <a:off x="1945532" y="624299"/>
            <a:ext cx="5739236" cy="505779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r>
              <a:rPr lang="fa-IR" sz="6000" b="1" dirty="0">
                <a:solidFill>
                  <a:srgbClr val="0000FF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تمیز دردستور زبان فارسی چیست</a:t>
            </a:r>
            <a:r>
              <a:rPr lang="fa-IR" sz="6000" b="1" dirty="0" smtClean="0">
                <a:solidFill>
                  <a:srgbClr val="0000FF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</a:p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r>
              <a:rPr lang="fa-IR" sz="6000" b="1" dirty="0" smtClean="0">
                <a:solidFill>
                  <a:srgbClr val="00206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چگونه نقش تمیزی را تشخیص دهیم؟</a:t>
            </a:r>
            <a:endParaRPr lang="fa-IR" sz="6000" b="1" dirty="0">
              <a:solidFill>
                <a:srgbClr val="002060"/>
              </a:solidFill>
              <a:latin typeface="Dubai Medium" panose="020B060303040303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r>
              <a:rPr lang="fa-IR" sz="6000" b="1" dirty="0" smtClean="0">
                <a:solidFill>
                  <a:srgbClr val="9933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با مثال</a:t>
            </a:r>
            <a:endParaRPr lang="fa-IR" sz="6000" b="1" dirty="0" smtClean="0">
              <a:solidFill>
                <a:srgbClr val="993300"/>
              </a:solidFill>
              <a:latin typeface="Dubai Medium" panose="020B060303040303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0898" y="0"/>
            <a:ext cx="3841102" cy="68879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898" y="3359253"/>
            <a:ext cx="3529890" cy="32372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5954" y="2908549"/>
            <a:ext cx="3271953" cy="2845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76140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00" y="0"/>
            <a:ext cx="12072300" cy="6620799"/>
          </a:xfrm>
          <a:prstGeom prst="rect">
            <a:avLst/>
          </a:prstGeom>
        </p:spPr>
      </p:pic>
      <p:sp>
        <p:nvSpPr>
          <p:cNvPr id="244" name="Flowchart: Connector 243">
            <a:extLst>
              <a:ext uri="{FF2B5EF4-FFF2-40B4-BE49-F238E27FC236}">
                <a16:creationId xmlns:a16="http://schemas.microsoft.com/office/drawing/2014/main" id="{D8BA298D-AE50-5544-468B-22E6485C6209}"/>
              </a:ext>
            </a:extLst>
          </p:cNvPr>
          <p:cNvSpPr/>
          <p:nvPr/>
        </p:nvSpPr>
        <p:spPr>
          <a:xfrm>
            <a:off x="363040" y="5520918"/>
            <a:ext cx="839616" cy="800100"/>
          </a:xfrm>
          <a:prstGeom prst="flowChartConnecto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 smtClean="0">
                <a:solidFill>
                  <a:srgbClr val="CC0066"/>
                </a:solidFill>
              </a:rPr>
              <a:t>1</a:t>
            </a:r>
            <a:endParaRPr lang="en-US" sz="2400" dirty="0">
              <a:solidFill>
                <a:srgbClr val="CC006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96894" y="609317"/>
            <a:ext cx="8531157" cy="5317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206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برخی </a:t>
            </a:r>
            <a:r>
              <a:rPr lang="fa-IR" sz="4400" dirty="0">
                <a:solidFill>
                  <a:srgbClr val="00206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از فعل‌های گذرا مانند </a:t>
            </a:r>
            <a:r>
              <a:rPr lang="fa-IR" sz="4400" dirty="0" smtClean="0">
                <a:solidFill>
                  <a:srgbClr val="00206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مصدرهای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1-محسوب </a:t>
            </a:r>
            <a:r>
              <a:rPr lang="fa-IR" sz="4400" dirty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کردن</a:t>
            </a: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،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2- </a:t>
            </a:r>
            <a:r>
              <a:rPr lang="fa-IR" sz="4400" dirty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دانستن</a:t>
            </a: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،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3-برشمردن،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4-حساب کردن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5-</a:t>
            </a: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4400" dirty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نامیدن و</a:t>
            </a:r>
            <a:r>
              <a:rPr lang="fa-IR" sz="4400" dirty="0" smtClean="0">
                <a:solidFill>
                  <a:srgbClr val="0000FF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.....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400" dirty="0" smtClean="0">
                <a:solidFill>
                  <a:srgbClr val="008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نیاز به تمیز دارند</a:t>
            </a:r>
            <a:r>
              <a:rPr lang="fa-IR" sz="4400" dirty="0" smtClean="0">
                <a:solidFill>
                  <a:srgbClr val="008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8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endParaRPr lang="fa-IR" sz="2400" dirty="0" smtClean="0">
              <a:solidFill>
                <a:srgbClr val="00800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B30955-73D3-0A5B-6593-892BF20A9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80924" y="4306874"/>
            <a:ext cx="2079771" cy="190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58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>
            <a:extLst>
              <a:ext uri="{FF2B5EF4-FFF2-40B4-BE49-F238E27FC236}">
                <a16:creationId xmlns:a16="http://schemas.microsoft.com/office/drawing/2014/main" id="{CFDE2E94-2F3F-B638-BD08-19C399BEE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8806"/>
            <a:ext cx="8350898" cy="7045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27B5A8-811B-BC39-4D07-DC810189C9BC}"/>
              </a:ext>
            </a:extLst>
          </p:cNvPr>
          <p:cNvSpPr/>
          <p:nvPr/>
        </p:nvSpPr>
        <p:spPr>
          <a:xfrm>
            <a:off x="1945532" y="624299"/>
            <a:ext cx="5739236" cy="48071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r>
              <a:rPr lang="fa-IR" sz="4400" b="1" dirty="0">
                <a:solidFill>
                  <a:srgbClr val="0000FF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برخی از فعل‌های </a:t>
            </a:r>
            <a:r>
              <a:rPr lang="fa-IR" sz="4400" b="1" dirty="0" smtClean="0">
                <a:solidFill>
                  <a:srgbClr val="0000FF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گذرا</a:t>
            </a:r>
            <a:endParaRPr lang="en-US" sz="4400" b="1" dirty="0" smtClean="0">
              <a:solidFill>
                <a:srgbClr val="0000FF"/>
              </a:solidFill>
              <a:latin typeface="Dubai Medium" panose="020B060303040303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r>
              <a:rPr lang="fa-IR" sz="4400" b="1" dirty="0" smtClean="0">
                <a:solidFill>
                  <a:srgbClr val="9933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علاوه </a:t>
            </a:r>
            <a:r>
              <a:rPr lang="fa-IR" sz="4400" b="1" dirty="0">
                <a:solidFill>
                  <a:srgbClr val="9933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بر مفعول، </a:t>
            </a:r>
            <a:r>
              <a:rPr lang="fa-IR" sz="4400" b="1" dirty="0">
                <a:solidFill>
                  <a:srgbClr val="0000FF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به نقشی دستوری نیاز دارند که ابهام آن‌ها را برطرف کند.</a:t>
            </a:r>
          </a:p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r>
              <a:rPr lang="fa-IR" sz="3600" b="1" dirty="0">
                <a:solidFill>
                  <a:srgbClr val="FF00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 به چنین نقشی در زبان فارسی، تمییز می‌گوییم.</a:t>
            </a:r>
          </a:p>
          <a:p>
            <a:pPr algn="ctr" defTabSz="289322" rtl="1">
              <a:lnSpc>
                <a:spcPct val="107000"/>
              </a:lnSpc>
              <a:spcAft>
                <a:spcPts val="143"/>
              </a:spcAft>
              <a:defRPr/>
            </a:pPr>
            <a:endParaRPr lang="fa-IR" sz="3600" b="1" dirty="0">
              <a:solidFill>
                <a:srgbClr val="0000FF"/>
              </a:solidFill>
              <a:latin typeface="Dubai Medium" panose="020B060303040303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0898" y="0"/>
            <a:ext cx="3841102" cy="68879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898" y="3359253"/>
            <a:ext cx="3529890" cy="32372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5954" y="2908549"/>
            <a:ext cx="3271953" cy="2845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D8BA298D-AE50-5544-468B-22E6485C6209}"/>
              </a:ext>
            </a:extLst>
          </p:cNvPr>
          <p:cNvSpPr/>
          <p:nvPr/>
        </p:nvSpPr>
        <p:spPr>
          <a:xfrm>
            <a:off x="344378" y="5753816"/>
            <a:ext cx="839616" cy="800100"/>
          </a:xfrm>
          <a:prstGeom prst="flowChartConnecto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CC0066"/>
                </a:solidFill>
              </a:rPr>
              <a:t>2</a:t>
            </a:r>
            <a:endParaRPr lang="en-US" sz="2400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73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3DA38B-D5C4-875C-A17B-64AE8E4B3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26" y="-34925"/>
            <a:ext cx="12443926" cy="6934200"/>
          </a:xfrm>
          <a:prstGeom prst="rect">
            <a:avLst/>
          </a:prstGeom>
        </p:spPr>
      </p:pic>
      <p:pic>
        <p:nvPicPr>
          <p:cNvPr id="2" name="Picture 4" descr="E:\چالشهاي معلمان در دنياي معاصر\فسا\نبوي\جديد\فلسفه\من تمام كوچه هاي باران زده شهر را به دنبال تو گشتم_files\teddy_gif03.gif">
            <a:extLst>
              <a:ext uri="{FF2B5EF4-FFF2-40B4-BE49-F238E27FC236}">
                <a16:creationId xmlns:a16="http://schemas.microsoft.com/office/drawing/2014/main" id="{15D1CB71-ED9D-7E00-518C-2EEA8B92F7A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73209" y="4290041"/>
            <a:ext cx="1483766" cy="176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B30955-73D3-0A5B-6593-892BF20A9F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24" y="2067821"/>
            <a:ext cx="2174231" cy="2172579"/>
          </a:xfrm>
          <a:prstGeom prst="rect">
            <a:avLst/>
          </a:prstGeom>
        </p:spPr>
      </p:pic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D8BA298D-AE50-5544-468B-22E6485C6209}"/>
              </a:ext>
            </a:extLst>
          </p:cNvPr>
          <p:cNvSpPr/>
          <p:nvPr/>
        </p:nvSpPr>
        <p:spPr>
          <a:xfrm>
            <a:off x="-74575" y="6057900"/>
            <a:ext cx="839616" cy="800100"/>
          </a:xfrm>
          <a:prstGeom prst="flowChartConnecto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 smtClean="0">
                <a:solidFill>
                  <a:srgbClr val="CC0066"/>
                </a:solidFill>
              </a:rPr>
              <a:t>3</a:t>
            </a:r>
            <a:endParaRPr lang="en-US" sz="2400" dirty="0">
              <a:solidFill>
                <a:srgbClr val="CC0066"/>
              </a:solidFill>
            </a:endParaRPr>
          </a:p>
        </p:txBody>
      </p:sp>
      <p:pic>
        <p:nvPicPr>
          <p:cNvPr id="9" name="Picture 8" descr="C:\Documents and Settings\Caspian Computer\Desktop\عکس\spongebob4.gif">
            <a:extLst>
              <a:ext uri="{FF2B5EF4-FFF2-40B4-BE49-F238E27FC236}">
                <a16:creationId xmlns:a16="http://schemas.microsoft.com/office/drawing/2014/main" id="{A77FE8B1-72B7-E7F6-19FB-C4082AB6D2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901891" y="4839891"/>
            <a:ext cx="1473343" cy="145989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099388" y="1590688"/>
            <a:ext cx="7316986" cy="4527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3200" dirty="0">
                <a:solidFill>
                  <a:srgbClr val="7030A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تو ای ناخورده جام عشق، هشیاری مکن دعوی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3200" dirty="0">
                <a:solidFill>
                  <a:srgbClr val="7030A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که من هم خویش را </a:t>
            </a:r>
            <a:r>
              <a:rPr lang="fa-IR" sz="3200" dirty="0">
                <a:solidFill>
                  <a:srgbClr val="008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هشیار</a:t>
            </a:r>
            <a:r>
              <a:rPr lang="fa-IR" sz="3200" dirty="0">
                <a:solidFill>
                  <a:srgbClr val="7030A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 می‌پنداشتم </a:t>
            </a:r>
            <a:r>
              <a:rPr lang="fa-IR" sz="3200" dirty="0" smtClean="0">
                <a:solidFill>
                  <a:srgbClr val="7030A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روزی</a:t>
            </a:r>
            <a:endParaRPr lang="en-US" sz="3200" dirty="0" smtClean="0">
              <a:solidFill>
                <a:srgbClr val="7030A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endParaRPr lang="fa-IR" sz="3200" dirty="0">
              <a:solidFill>
                <a:srgbClr val="7030A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3200" dirty="0">
                <a:solidFill>
                  <a:srgbClr val="008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(امیرخسرو </a:t>
            </a:r>
            <a:r>
              <a:rPr lang="fa-IR" sz="3200" dirty="0" smtClean="0">
                <a:solidFill>
                  <a:srgbClr val="008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دهلوی)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endParaRPr lang="fa-IR" sz="4800" dirty="0" smtClean="0">
              <a:solidFill>
                <a:srgbClr val="00800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800" dirty="0" smtClean="0">
                <a:solidFill>
                  <a:srgbClr val="FF0066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هشیار= تمیز</a:t>
            </a:r>
            <a:endParaRPr lang="fa-IR" sz="4800" dirty="0">
              <a:solidFill>
                <a:srgbClr val="FF006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endParaRPr lang="fa-IR" sz="3200" dirty="0" smtClean="0">
              <a:solidFill>
                <a:srgbClr val="7030A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2375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00" y="0"/>
            <a:ext cx="12072300" cy="6620799"/>
          </a:xfrm>
          <a:prstGeom prst="rect">
            <a:avLst/>
          </a:prstGeom>
        </p:spPr>
      </p:pic>
      <p:sp>
        <p:nvSpPr>
          <p:cNvPr id="244" name="Flowchart: Connector 243">
            <a:extLst>
              <a:ext uri="{FF2B5EF4-FFF2-40B4-BE49-F238E27FC236}">
                <a16:creationId xmlns:a16="http://schemas.microsoft.com/office/drawing/2014/main" id="{D8BA298D-AE50-5544-468B-22E6485C6209}"/>
              </a:ext>
            </a:extLst>
          </p:cNvPr>
          <p:cNvSpPr/>
          <p:nvPr/>
        </p:nvSpPr>
        <p:spPr>
          <a:xfrm>
            <a:off x="363040" y="5520918"/>
            <a:ext cx="839616" cy="800100"/>
          </a:xfrm>
          <a:prstGeom prst="flowChartConnecto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 smtClean="0">
                <a:solidFill>
                  <a:srgbClr val="CC0066"/>
                </a:solidFill>
              </a:rPr>
              <a:t>4</a:t>
            </a:r>
            <a:endParaRPr lang="en-US" sz="2400" dirty="0">
              <a:solidFill>
                <a:srgbClr val="CC006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96894" y="609317"/>
            <a:ext cx="8531157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000" dirty="0">
                <a:solidFill>
                  <a:srgbClr val="00206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تشخیص تمیزقرار دادن پرسش «چگونه؟» </a:t>
            </a:r>
            <a:endParaRPr lang="en-US" sz="4000" dirty="0" smtClean="0">
              <a:solidFill>
                <a:srgbClr val="00206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000" dirty="0" smtClean="0">
                <a:solidFill>
                  <a:srgbClr val="3333CC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قبل </a:t>
            </a:r>
            <a:r>
              <a:rPr lang="fa-IR" sz="4000" dirty="0">
                <a:solidFill>
                  <a:srgbClr val="3333CC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از فعل‌هایی مانند «به شمار آوردن، دانستن، حساب کردن و...»</a:t>
            </a: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000" dirty="0">
                <a:solidFill>
                  <a:srgbClr val="3333CC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مثال «چگونه می‌پنداشتم؟» </a:t>
            </a:r>
            <a:endParaRPr lang="en-US" sz="4000" dirty="0" smtClean="0">
              <a:solidFill>
                <a:srgbClr val="3333CC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191"/>
              </a:spcAft>
              <a:defRPr/>
            </a:pPr>
            <a:r>
              <a:rPr lang="fa-IR" sz="4000" dirty="0" smtClean="0">
                <a:solidFill>
                  <a:srgbClr val="9933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پاسخ</a:t>
            </a:r>
            <a:r>
              <a:rPr lang="fa-IR" sz="4000" dirty="0">
                <a:solidFill>
                  <a:srgbClr val="9933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: «هشیار (تمیز)»</a:t>
            </a:r>
            <a:endParaRPr lang="fa-IR" sz="4000" dirty="0">
              <a:solidFill>
                <a:srgbClr val="993300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B30955-73D3-0A5B-6593-892BF20A9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81944" y="4280106"/>
            <a:ext cx="2079771" cy="19092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B30955-73D3-0A5B-6593-892BF20A9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081" y="4148439"/>
            <a:ext cx="2174231" cy="217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20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30" y="92278"/>
            <a:ext cx="11308703" cy="66869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070" y="335901"/>
            <a:ext cx="3479903" cy="7736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492" y="279461"/>
            <a:ext cx="4005117" cy="8865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186197" y="1435863"/>
            <a:ext cx="47586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>
              <a:defRPr/>
            </a:pPr>
            <a:endParaRPr lang="fa-IR" altLang="fa-IR" sz="2400" dirty="0">
              <a:solidFill>
                <a:srgbClr val="002060"/>
              </a:solidFill>
              <a:latin typeface="Calibri Light" panose="020F0302020204030204"/>
              <a:cs typeface="B Titr" panose="00000700000000000000" pitchFamily="2" charset="-78"/>
            </a:endParaRPr>
          </a:p>
          <a:p>
            <a:pPr lvl="0" algn="ctr" rtl="1">
              <a:defRPr/>
            </a:pPr>
            <a:endParaRPr lang="fa-IR" altLang="fa-IR" sz="2400" dirty="0">
              <a:solidFill>
                <a:srgbClr val="3333CC"/>
              </a:solidFill>
              <a:latin typeface="Calibri Light" panose="020F0302020204030204"/>
              <a:cs typeface="B Titr" panose="00000700000000000000" pitchFamily="2" charset="-78"/>
            </a:endParaRPr>
          </a:p>
          <a:p>
            <a:pPr lvl="0" algn="ctr" rtl="1">
              <a:defRPr/>
            </a:pPr>
            <a:endParaRPr lang="fa-IR" altLang="fa-IR" sz="2400" dirty="0">
              <a:solidFill>
                <a:srgbClr val="3333CC"/>
              </a:solidFill>
              <a:latin typeface="Calibri Light" panose="020F0302020204030204"/>
              <a:cs typeface="B Titr" panose="00000700000000000000" pitchFamily="2" charset="-78"/>
            </a:endParaRPr>
          </a:p>
          <a:p>
            <a:pPr lvl="0" algn="ctr" rtl="1">
              <a:defRPr/>
            </a:pPr>
            <a:r>
              <a:rPr lang="fa-IR" altLang="fa-IR" sz="2400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  <a:cs typeface="B Titr" panose="00000700000000000000" pitchFamily="2" charset="-78"/>
              </a:rPr>
              <a:t>تدوین: محمد فایق </a:t>
            </a:r>
            <a:r>
              <a:rPr lang="fa-IR" altLang="fa-IR" sz="2400" dirty="0" smtClean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  <a:cs typeface="B Titr" panose="00000700000000000000" pitchFamily="2" charset="-78"/>
              </a:rPr>
              <a:t>مجیدی</a:t>
            </a:r>
          </a:p>
          <a:p>
            <a:pPr lvl="0" algn="ctr" rtl="1">
              <a:defRPr/>
            </a:pPr>
            <a:r>
              <a:rPr lang="fa-IR" altLang="fa-IR" sz="2400" dirty="0" smtClean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  <a:cs typeface="B Titr" panose="00000700000000000000" pitchFamily="2" charset="-78"/>
              </a:rPr>
              <a:t>دبیر بازنشسته ادبیات فارسی</a:t>
            </a:r>
            <a:endParaRPr lang="fa-IR" altLang="fa-IR" sz="2400" dirty="0">
              <a:solidFill>
                <a:schemeClr val="bg2">
                  <a:lumMod val="10000"/>
                </a:schemeClr>
              </a:solidFill>
              <a:latin typeface="Calibri Light" panose="020F0302020204030204"/>
              <a:cs typeface="B Titr" panose="00000700000000000000" pitchFamily="2" charset="-78"/>
            </a:endParaRPr>
          </a:p>
          <a:p>
            <a:pPr lvl="0" algn="ctr" rtl="1">
              <a:defRPr/>
            </a:pPr>
            <a:endParaRPr lang="fa-IR" altLang="fa-IR" sz="2400" dirty="0">
              <a:solidFill>
                <a:srgbClr val="3333CC"/>
              </a:solidFill>
              <a:latin typeface="Calibri Light" panose="020F0302020204030204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789" y="1254459"/>
            <a:ext cx="4304523" cy="43625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9" descr="E:\چالشهاي معلمان در دنياي معاصر\فسا\نبوي\جديد\فلسفه\صلح و دوستی_files\23rjn7l_th.gif">
            <a:extLst>
              <a:ext uri="{FF2B5EF4-FFF2-40B4-BE49-F238E27FC236}">
                <a16:creationId xmlns:a16="http://schemas.microsoft.com/office/drawing/2014/main" id="{56AC557C-1AE5-978D-AB9D-1EF33D61C8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636" y="1254459"/>
            <a:ext cx="1439863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7595">
            <a:off x="6508824" y="1162262"/>
            <a:ext cx="1155474" cy="12690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3254" y="1884991"/>
            <a:ext cx="2802371" cy="26216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3972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</TotalTime>
  <Words>146</Words>
  <Application>Microsoft Office PowerPoint</Application>
  <PresentationFormat>Widescreen</PresentationFormat>
  <Paragraphs>34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 Titr</vt:lpstr>
      <vt:lpstr>Calibri</vt:lpstr>
      <vt:lpstr>Calibri Light</vt:lpstr>
      <vt:lpstr>Dubai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Cheshm Andaz Gostar</dc:creator>
  <cp:lastModifiedBy>Cheshm Andaz Gostar</cp:lastModifiedBy>
  <cp:revision>406</cp:revision>
  <dcterms:created xsi:type="dcterms:W3CDTF">2025-07-16T08:09:59Z</dcterms:created>
  <dcterms:modified xsi:type="dcterms:W3CDTF">2025-11-06T07:29:58Z</dcterms:modified>
</cp:coreProperties>
</file>