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73" r:id="rId9"/>
    <p:sldId id="275" r:id="rId10"/>
    <p:sldId id="276" r:id="rId11"/>
    <p:sldId id="278" r:id="rId12"/>
    <p:sldId id="277" r:id="rId13"/>
    <p:sldId id="279" r:id="rId14"/>
    <p:sldId id="280" r:id="rId15"/>
    <p:sldId id="289" r:id="rId16"/>
    <p:sldId id="281" r:id="rId17"/>
    <p:sldId id="290" r:id="rId18"/>
    <p:sldId id="257" r:id="rId19"/>
    <p:sldId id="258" r:id="rId20"/>
    <p:sldId id="259" r:id="rId21"/>
    <p:sldId id="260" r:id="rId22"/>
    <p:sldId id="261" r:id="rId23"/>
    <p:sldId id="274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91" r:id="rId34"/>
    <p:sldId id="292" r:id="rId35"/>
    <p:sldId id="293" r:id="rId36"/>
    <p:sldId id="294" r:id="rId37"/>
    <p:sldId id="295" r:id="rId38"/>
    <p:sldId id="296" r:id="rId39"/>
    <p:sldId id="271" r:id="rId40"/>
    <p:sldId id="272" r:id="rId41"/>
    <p:sldId id="282" r:id="rId42"/>
    <p:sldId id="283" r:id="rId43"/>
    <p:sldId id="284" r:id="rId44"/>
    <p:sldId id="285" r:id="rId45"/>
    <p:sldId id="286" r:id="rId46"/>
    <p:sldId id="287" r:id="rId47"/>
    <p:sldId id="28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D8C0-FDD0-49E9-B991-502C2EF9C7A5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01535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6A8D-A501-47D9-801E-6F1FD380D5D6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10306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3841-A4C8-45F4-942F-710FA47F8D2B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02004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D8C0-FDD0-49E9-B991-502C2EF9C7A5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76872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2A5D-E8CE-4462-9399-AEB51459B944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92267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CA4-9DAE-4D8B-975B-44F0AB01D991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4671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C6D4-289D-407E-87A9-52C24264CB85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98157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EAC9-6748-4DB5-8403-E2EF0C317D29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97307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2EAC-A22F-4E5C-9FA3-9BEAD80529EB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58948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DE1C-4382-475F-B245-789C9134F59E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84170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ED6A-EA94-46FC-B13F-9C11D28A0193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30296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2A5D-E8CE-4462-9399-AEB51459B944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22203"/>
      </p:ext>
    </p:extLst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056F-CF2C-43C7-B834-C8E2A792856F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729374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6A8D-A501-47D9-801E-6F1FD380D5D6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1603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3841-A4C8-45F4-942F-710FA47F8D2B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74802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D8C0-FDD0-49E9-B991-502C2EF9C7A5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12941"/>
      </p:ext>
    </p:extLst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2A5D-E8CE-4462-9399-AEB51459B944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4952"/>
      </p:ext>
    </p:extLst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CA4-9DAE-4D8B-975B-44F0AB01D991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6039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C6D4-289D-407E-87A9-52C24264CB85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39764"/>
      </p:ext>
    </p:extLst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EAC9-6748-4DB5-8403-E2EF0C317D29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71377"/>
      </p:ext>
    </p:extLst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2EAC-A22F-4E5C-9FA3-9BEAD80529EB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12736"/>
      </p:ext>
    </p:extLst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DE1C-4382-475F-B245-789C9134F59E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31381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CA4-9DAE-4D8B-975B-44F0AB01D991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14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ED6A-EA94-46FC-B13F-9C11D28A0193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08100"/>
      </p:ext>
    </p:extLst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056F-CF2C-43C7-B834-C8E2A792856F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771967"/>
      </p:ext>
    </p:extLst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6A8D-A501-47D9-801E-6F1FD380D5D6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08963"/>
      </p:ext>
    </p:extLst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3841-A4C8-45F4-942F-710FA47F8D2B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26034"/>
      </p:ext>
    </p:extLst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D8C0-FDD0-49E9-B991-502C2EF9C7A5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78807"/>
      </p:ext>
    </p:extLst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2A5D-E8CE-4462-9399-AEB51459B944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75900"/>
      </p:ext>
    </p:extLst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CA4-9DAE-4D8B-975B-44F0AB01D991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96209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C6D4-289D-407E-87A9-52C24264CB85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52381"/>
      </p:ext>
    </p:extLst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EAC9-6748-4DB5-8403-E2EF0C317D29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11799"/>
      </p:ext>
    </p:extLst>
  </p:cSld>
  <p:clrMapOvr>
    <a:masterClrMapping/>
  </p:clrMapOvr>
  <p:transition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2EAC-A22F-4E5C-9FA3-9BEAD80529EB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14027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C6D4-289D-407E-87A9-52C24264CB85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753"/>
      </p:ext>
    </p:extLst>
  </p:cSld>
  <p:clrMapOvr>
    <a:masterClrMapping/>
  </p:clrMapOvr>
  <p:transition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DE1C-4382-475F-B245-789C9134F59E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76134"/>
      </p:ext>
    </p:extLst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ED6A-EA94-46FC-B13F-9C11D28A0193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84303"/>
      </p:ext>
    </p:extLst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056F-CF2C-43C7-B834-C8E2A792856F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130566"/>
      </p:ext>
    </p:extLst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6A8D-A501-47D9-801E-6F1FD380D5D6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66585"/>
      </p:ext>
    </p:extLst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3841-A4C8-45F4-942F-710FA47F8D2B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19479"/>
      </p:ext>
    </p:extLst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D8C0-FDD0-49E9-B991-502C2EF9C7A5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50914"/>
      </p:ext>
    </p:extLst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2A5D-E8CE-4462-9399-AEB51459B944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52356"/>
      </p:ext>
    </p:extLst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CA4-9DAE-4D8B-975B-44F0AB01D991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90296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C6D4-289D-407E-87A9-52C24264CB85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23713"/>
      </p:ext>
    </p:extLst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EAC9-6748-4DB5-8403-E2EF0C317D29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80250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EAC9-6748-4DB5-8403-E2EF0C317D29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55763"/>
      </p:ext>
    </p:extLst>
  </p:cSld>
  <p:clrMapOvr>
    <a:masterClrMapping/>
  </p:clrMapOvr>
  <p:transition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2EAC-A22F-4E5C-9FA3-9BEAD80529EB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03215"/>
      </p:ext>
    </p:extLst>
  </p:cSld>
  <p:clrMapOvr>
    <a:masterClrMapping/>
  </p:clrMapOvr>
  <p:transition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DE1C-4382-475F-B245-789C9134F59E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03680"/>
      </p:ext>
    </p:extLst>
  </p:cSld>
  <p:clrMapOvr>
    <a:masterClrMapping/>
  </p:clrMapOvr>
  <p:transition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ED6A-EA94-46FC-B13F-9C11D28A0193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87899"/>
      </p:ext>
    </p:extLst>
  </p:cSld>
  <p:clrMapOvr>
    <a:masterClrMapping/>
  </p:clrMapOvr>
  <p:transition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056F-CF2C-43C7-B834-C8E2A792856F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69447"/>
      </p:ext>
    </p:extLst>
  </p:cSld>
  <p:clrMapOvr>
    <a:masterClrMapping/>
  </p:clrMapOvr>
  <p:transition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6A8D-A501-47D9-801E-6F1FD380D5D6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84181"/>
      </p:ext>
    </p:extLst>
  </p:cSld>
  <p:clrMapOvr>
    <a:masterClrMapping/>
  </p:clrMapOvr>
  <p:transition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3841-A4C8-45F4-942F-710FA47F8D2B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87724"/>
      </p:ext>
    </p:extLst>
  </p:cSld>
  <p:clrMapOvr>
    <a:masterClrMapping/>
  </p:clrMapOvr>
  <p:transition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D8C0-FDD0-49E9-B991-502C2EF9C7A5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68008"/>
      </p:ext>
    </p:extLst>
  </p:cSld>
  <p:clrMapOvr>
    <a:masterClrMapping/>
  </p:clrMapOvr>
  <p:transition>
    <p:wipe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2A5D-E8CE-4462-9399-AEB51459B944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98243"/>
      </p:ext>
    </p:extLst>
  </p:cSld>
  <p:clrMapOvr>
    <a:masterClrMapping/>
  </p:clrMapOvr>
  <p:transition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CA4-9DAE-4D8B-975B-44F0AB01D991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6492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C6D4-289D-407E-87A9-52C24264CB85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31568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2EAC-A22F-4E5C-9FA3-9BEAD80529EB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14809"/>
      </p:ext>
    </p:extLst>
  </p:cSld>
  <p:clrMapOvr>
    <a:masterClrMapping/>
  </p:clrMapOvr>
  <p:transition>
    <p:wipe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EAC9-6748-4DB5-8403-E2EF0C317D29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50863"/>
      </p:ext>
    </p:extLst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2EAC-A22F-4E5C-9FA3-9BEAD80529EB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30368"/>
      </p:ext>
    </p:extLst>
  </p:cSld>
  <p:clrMapOvr>
    <a:masterClrMapping/>
  </p:clrMapOvr>
  <p:transition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DE1C-4382-475F-B245-789C9134F59E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86549"/>
      </p:ext>
    </p:extLst>
  </p:cSld>
  <p:clrMapOvr>
    <a:masterClrMapping/>
  </p:clrMapOvr>
  <p:transition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ED6A-EA94-46FC-B13F-9C11D28A0193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80351"/>
      </p:ext>
    </p:extLst>
  </p:cSld>
  <p:clrMapOvr>
    <a:masterClrMapping/>
  </p:clrMapOvr>
  <p:transition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056F-CF2C-43C7-B834-C8E2A792856F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9799766"/>
      </p:ext>
    </p:extLst>
  </p:cSld>
  <p:clrMapOvr>
    <a:masterClrMapping/>
  </p:clrMapOvr>
  <p:transition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6A8D-A501-47D9-801E-6F1FD380D5D6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42418"/>
      </p:ext>
    </p:extLst>
  </p:cSld>
  <p:clrMapOvr>
    <a:masterClrMapping/>
  </p:clrMapOvr>
  <p:transition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3841-A4C8-45F4-942F-710FA47F8D2B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4578"/>
      </p:ext>
    </p:extLst>
  </p:cSld>
  <p:clrMapOvr>
    <a:masterClrMapping/>
  </p:clrMapOvr>
  <p:transition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D8C0-FDD0-49E9-B991-502C2EF9C7A5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5415"/>
      </p:ext>
    </p:extLst>
  </p:cSld>
  <p:clrMapOvr>
    <a:masterClrMapping/>
  </p:clrMapOvr>
  <p:transition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2A5D-E8CE-4462-9399-AEB51459B944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14681"/>
      </p:ext>
    </p:extLst>
  </p:cSld>
  <p:clrMapOvr>
    <a:masterClrMapping/>
  </p:clrMapOvr>
  <p:transition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CA4-9DAE-4D8B-975B-44F0AB01D991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31494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DE1C-4382-475F-B245-789C9134F59E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65392"/>
      </p:ext>
    </p:extLst>
  </p:cSld>
  <p:clrMapOvr>
    <a:masterClrMapping/>
  </p:clrMapOvr>
  <p:transition>
    <p:wipe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C6D4-289D-407E-87A9-52C24264CB85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9024"/>
      </p:ext>
    </p:extLst>
  </p:cSld>
  <p:clrMapOvr>
    <a:masterClrMapping/>
  </p:clrMapOvr>
  <p:transition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EAC9-6748-4DB5-8403-E2EF0C317D29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61785"/>
      </p:ext>
    </p:extLst>
  </p:cSld>
  <p:clrMapOvr>
    <a:masterClrMapping/>
  </p:clrMapOvr>
  <p:transition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2EAC-A22F-4E5C-9FA3-9BEAD80529EB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65523"/>
      </p:ext>
    </p:extLst>
  </p:cSld>
  <p:clrMapOvr>
    <a:masterClrMapping/>
  </p:clrMapOvr>
  <p:transition>
    <p:wipe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DE1C-4382-475F-B245-789C9134F59E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29426"/>
      </p:ext>
    </p:extLst>
  </p:cSld>
  <p:clrMapOvr>
    <a:masterClrMapping/>
  </p:clrMapOvr>
  <p:transition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ED6A-EA94-46FC-B13F-9C11D28A0193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79159"/>
      </p:ext>
    </p:extLst>
  </p:cSld>
  <p:clrMapOvr>
    <a:masterClrMapping/>
  </p:clrMapOvr>
  <p:transition>
    <p:wipe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056F-CF2C-43C7-B834-C8E2A792856F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4080932"/>
      </p:ext>
    </p:extLst>
  </p:cSld>
  <p:clrMapOvr>
    <a:masterClrMapping/>
  </p:clrMapOvr>
  <p:transition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6A8D-A501-47D9-801E-6F1FD380D5D6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61478"/>
      </p:ext>
    </p:extLst>
  </p:cSld>
  <p:clrMapOvr>
    <a:masterClrMapping/>
  </p:clrMapOvr>
  <p:transition>
    <p:wipe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3841-A4C8-45F4-942F-710FA47F8D2B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71400"/>
      </p:ext>
    </p:extLst>
  </p:cSld>
  <p:clrMapOvr>
    <a:masterClrMapping/>
  </p:clrMapOvr>
  <p:transition>
    <p:wipe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D8C0-FDD0-49E9-B991-502C2EF9C7A5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97777"/>
      </p:ext>
    </p:extLst>
  </p:cSld>
  <p:clrMapOvr>
    <a:masterClrMapping/>
  </p:clrMapOvr>
  <p:transition>
    <p:wipe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2A5D-E8CE-4462-9399-AEB51459B944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70154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ED6A-EA94-46FC-B13F-9C11D28A0193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67843"/>
      </p:ext>
    </p:extLst>
  </p:cSld>
  <p:clrMapOvr>
    <a:masterClrMapping/>
  </p:clrMapOvr>
  <p:transition>
    <p:wipe dir="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CA4-9DAE-4D8B-975B-44F0AB01D991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5712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C6D4-289D-407E-87A9-52C24264CB85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83496"/>
      </p:ext>
    </p:extLst>
  </p:cSld>
  <p:clrMapOvr>
    <a:masterClrMapping/>
  </p:clrMapOvr>
  <p:transition>
    <p:wipe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EAC9-6748-4DB5-8403-E2EF0C317D29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37919"/>
      </p:ext>
    </p:extLst>
  </p:cSld>
  <p:clrMapOvr>
    <a:masterClrMapping/>
  </p:clrMapOvr>
  <p:transition>
    <p:wipe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2EAC-A22F-4E5C-9FA3-9BEAD80529EB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44415"/>
      </p:ext>
    </p:extLst>
  </p:cSld>
  <p:clrMapOvr>
    <a:masterClrMapping/>
  </p:clrMapOvr>
  <p:transition>
    <p:wipe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DE1C-4382-475F-B245-789C9134F59E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42043"/>
      </p:ext>
    </p:extLst>
  </p:cSld>
  <p:clrMapOvr>
    <a:masterClrMapping/>
  </p:clrMapOvr>
  <p:transition>
    <p:wipe dir="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ED6A-EA94-46FC-B13F-9C11D28A0193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25660"/>
      </p:ext>
    </p:extLst>
  </p:cSld>
  <p:clrMapOvr>
    <a:masterClrMapping/>
  </p:clrMapOvr>
  <p:transition>
    <p:wipe dir="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056F-CF2C-43C7-B834-C8E2A792856F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845025"/>
      </p:ext>
    </p:extLst>
  </p:cSld>
  <p:clrMapOvr>
    <a:masterClrMapping/>
  </p:clrMapOvr>
  <p:transition>
    <p:wipe dir="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6A8D-A501-47D9-801E-6F1FD380D5D6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11093"/>
      </p:ext>
    </p:extLst>
  </p:cSld>
  <p:clrMapOvr>
    <a:masterClrMapping/>
  </p:clrMapOvr>
  <p:transition>
    <p:wipe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3841-A4C8-45F4-942F-710FA47F8D2B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82193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056F-CF2C-43C7-B834-C8E2A792856F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4812915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59E88B-89AF-4F27-9D53-71E74869DD47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2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hf hdr="0" ftr="0" dt="0"/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59E88B-89AF-4F27-9D53-71E74869DD47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8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hf hdr="0" ftr="0" dt="0"/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59E88B-89AF-4F27-9D53-71E74869DD47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3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hf hdr="0" ftr="0" dt="0"/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59E88B-89AF-4F27-9D53-71E74869DD47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5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d"/>
  </p:transition>
  <p:hf hdr="0" ftr="0" dt="0"/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59E88B-89AF-4F27-9D53-71E74869DD47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6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d"/>
  </p:transition>
  <p:hf hdr="0" ftr="0" dt="0"/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59E88B-89AF-4F27-9D53-71E74869DD47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2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d"/>
  </p:transition>
  <p:hf hdr="0" ftr="0" dt="0"/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59E88B-89AF-4F27-9D53-71E74869DD47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8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d"/>
  </p:transition>
  <p:hf hdr="0" ftr="0" dt="0"/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59E88B-89AF-4F27-9D53-71E74869DD47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10/20/2024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0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d"/>
  </p:transition>
  <p:hf hdr="0" ftr="0" dt="0"/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By: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Ghaderi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1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953000"/>
            <a:ext cx="40543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Heat sterilization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766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>
                <a:solidFill>
                  <a:srgbClr val="C1752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b="1" dirty="0">
                <a:solidFill>
                  <a:srgbClr val="C1752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European Pharmacopoeia (2002) recognizes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for the sterilization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products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These are: 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Steam sterilization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(heating in an autoclave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dry heat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ionizing radiation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sterilization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filtration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10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43967"/>
      </p:ext>
    </p:extLst>
  </p:cSld>
  <p:clrMapOvr>
    <a:masterClrMapping/>
  </p:clrMapOvr>
  <p:transition advTm="30203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sterilization</a:t>
            </a:r>
            <a:endParaRPr lang="en-US" cap="none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is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reliable and widely used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sterilization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affording its antimicrobial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through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destruction of enzymes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   essential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constituents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11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55413"/>
      </p:ext>
    </p:extLst>
  </p:cSld>
  <p:clrMapOvr>
    <a:masterClrMapping/>
  </p:clrMapOvr>
  <p:transition advTm="32858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lang="en-US" b="1" cap="none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lethal events proceed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rapidly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fully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hydrated state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thus requiring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lower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input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and time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under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humidity where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denaturation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hydrolysis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predominate, rather than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state where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oxidative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changes take 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12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50363"/>
      </p:ext>
    </p:extLst>
  </p:cSld>
  <p:clrMapOvr>
    <a:masterClrMapping/>
  </p:clrMapOvr>
  <p:transition advTm="54231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lang="en-US" b="1" cap="none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method of sterilization is limited to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thermostable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can be applied to both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moisture-sensitive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moisture-resistant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items for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dry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160–180°C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moist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121–134°C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13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13385"/>
      </p:ext>
    </p:extLst>
  </p:cSld>
  <p:clrMapOvr>
    <a:masterClrMapping/>
  </p:clrMapOvr>
  <p:transition advTm="40098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963893"/>
            <a:ext cx="8686800" cy="37065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14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59936"/>
      </p:ext>
    </p:extLst>
  </p:cSld>
  <p:clrMapOvr>
    <a:masterClrMapping/>
  </p:clrMapOvr>
  <p:transition advTm="6387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lang="en-US" b="1" cap="none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involves following the temperature profile of a load, integrating the heat input(as a measure of lethality), and converting it to the equivalent time at the standard temperature of121°c.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15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92635"/>
      </p:ext>
    </p:extLst>
  </p:cSld>
  <p:clrMapOvr>
    <a:masterClrMapping/>
  </p:clrMapOvr>
  <p:transition advTm="13621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l" rtl="0">
              <a:lnSpc>
                <a:spcPct val="200000"/>
              </a:lnSpc>
              <a:buClr>
                <a:srgbClr val="F0A22E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1752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overall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lethality</a:t>
            </a:r>
            <a:r>
              <a:rPr lang="en-US" dirty="0">
                <a:solidFill>
                  <a:srgbClr val="C1752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any process can be deduced and is defined as the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Fvalue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>
              <a:lnSpc>
                <a:spcPct val="200000"/>
              </a:lnSpc>
              <a:buClr>
                <a:srgbClr val="F0A22E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1752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expresses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treatment at any temperature </a:t>
            </a:r>
            <a:r>
              <a:rPr lang="en-US" dirty="0">
                <a:solidFill>
                  <a:srgbClr val="C1752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equal to that of a certain number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  <a:r>
              <a:rPr lang="en-US" dirty="0">
                <a:solidFill>
                  <a:srgbClr val="C1752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121°C.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16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357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rgbClr val="C1752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b="1" dirty="0" smtClean="0">
                <a:solidFill>
                  <a:srgbClr val="C1752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17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89" y="2132856"/>
            <a:ext cx="8559087" cy="2261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900808"/>
            <a:ext cx="2436480" cy="6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00526"/>
      </p:ext>
    </p:extLst>
  </p:cSld>
  <p:clrMapOvr>
    <a:masterClrMapping/>
  </p:clrMapOvr>
  <p:transition advTm="49008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>
                <a:solidFill>
                  <a:srgbClr val="C1752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b="1" dirty="0">
                <a:solidFill>
                  <a:srgbClr val="C1752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 may be calculated either from the ‘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under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curve’ of a plot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autoclave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against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constructed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the F-value concept has been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largely restricted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steam sterilization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18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506"/>
      </p:ext>
    </p:extLst>
  </p:cSld>
  <p:clrMapOvr>
    <a:masterClrMapping/>
  </p:clrMapOvr>
  <p:transition advTm="28652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Moist heat sterilization</a:t>
            </a:r>
            <a:endParaRPr lang="en-US" b="1" cap="none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Sterilization by moist heat usually involves the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steam at temperatures in the range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121–134°C</a:t>
            </a:r>
            <a:r>
              <a:rPr lang="en-US" dirty="0"/>
              <a:t>.</a:t>
            </a: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temperature/time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cycles for bottled fluids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porous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loads (e.g. surgical dressings)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121°C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15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minutes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134°C for 3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19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42023"/>
      </p:ext>
    </p:extLst>
  </p:cSld>
  <p:clrMapOvr>
    <a:masterClrMapping/>
  </p:clrMapOvr>
  <p:transition advTm="3469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lang="en-US" cap="none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pharmaceutical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products, the most frequently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standard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that the probability,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post-sterilization,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non-sterile unit is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 million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units processed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10^-6).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2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49559"/>
      </p:ext>
    </p:extLst>
  </p:cSld>
  <p:clrMapOvr>
    <a:masterClrMapping/>
  </p:clrMapOvr>
  <p:transition advTm="32251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20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16832"/>
            <a:ext cx="10677322" cy="22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74878"/>
      </p:ext>
    </p:extLst>
  </p:cSld>
  <p:clrMapOvr>
    <a:masterClrMapping/>
  </p:clrMapOvr>
  <p:transition advTm="106295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21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839" y="414359"/>
            <a:ext cx="6700321" cy="602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27799"/>
      </p:ext>
    </p:extLst>
  </p:cSld>
  <p:clrMapOvr>
    <a:masterClrMapping/>
  </p:clrMapOvr>
  <p:transition advTm="65998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rgbClr val="C1752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Autoclave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Autoclave/Instrumental:400 to 800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 Autoclave/Portable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22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356992"/>
            <a:ext cx="2381250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84" y="3251200"/>
            <a:ext cx="42672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1016"/>
      </p:ext>
    </p:extLst>
  </p:cSld>
  <p:clrMapOvr>
    <a:masterClrMapping/>
  </p:clrMapOvr>
  <p:transition advTm="17986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23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60385"/>
            <a:ext cx="7925331" cy="5761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14" y="260648"/>
            <a:ext cx="7106401" cy="59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88438"/>
      </p:ext>
    </p:extLst>
  </p:cSld>
  <p:clrMapOvr>
    <a:masterClrMapping/>
  </p:clrMapOvr>
  <p:transition advTm="77075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>
                <a:solidFill>
                  <a:srgbClr val="C1752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b="1" dirty="0">
                <a:solidFill>
                  <a:srgbClr val="C1752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Bottle fluid: employing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minimum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121°C.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Porous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Load: operated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 minimum temperature of 134°C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24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13828"/>
      </p:ext>
    </p:extLst>
  </p:cSld>
  <p:clrMapOvr>
    <a:masterClrMapping/>
  </p:clrMapOvr>
  <p:transition advTm="71199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Moist heat sterilization stages</a:t>
            </a:r>
            <a:endParaRPr lang="en-US" b="1" cap="none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removal and steam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admission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Heating-up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exposure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Drying or cooling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25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44482"/>
      </p:ext>
    </p:extLst>
  </p:cSld>
  <p:clrMapOvr>
    <a:masterClrMapping/>
  </p:clrMapOvr>
  <p:transition advTm="25912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Dry heat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lethal effects of dry heat on microorganisms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due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largely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oxidative processes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are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the hydrolytic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 which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to steam.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26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80173"/>
      </p:ext>
    </p:extLst>
  </p:cSld>
  <p:clrMapOvr>
    <a:masterClrMapping/>
  </p:clrMapOvr>
  <p:transition advTm="25464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heat</a:t>
            </a:r>
            <a:endParaRPr lang="en-US" b="1" cap="none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heat sterilization usually employs higher temperatures in the range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160–180°C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requires exposure times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2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 depending upon 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employed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 varies markedly depending upon their degree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dryness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partly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variations in recommended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exposure 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temperatures and times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different pharmacopoeias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27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6" name="Curved Connector 5"/>
          <p:cNvCxnSpPr/>
          <p:nvPr/>
        </p:nvCxnSpPr>
        <p:spPr>
          <a:xfrm>
            <a:off x="1763688" y="4221088"/>
            <a:ext cx="1008112" cy="432048"/>
          </a:xfrm>
          <a:prstGeom prst="curvedConnector3">
            <a:avLst/>
          </a:prstGeom>
          <a:ln w="571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430160"/>
      </p:ext>
    </p:extLst>
  </p:cSld>
  <p:clrMapOvr>
    <a:masterClrMapping/>
  </p:clrMapOvr>
  <p:transition advTm="71187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lang="en-US" cap="none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Glassware and metal surgical instruments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(where its good penetrability and non-corrosive nature are of benefit),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non-aqueous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thermostable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liquids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thermostable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powders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Hospitals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practice, 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of materials that are actually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subjected to dry heat sterilization is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quite limited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28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29952"/>
      </p:ext>
    </p:extLst>
  </p:cSld>
  <p:clrMapOvr>
    <a:masterClrMapping/>
  </p:clrMapOvr>
  <p:transition advTm="57947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lang="en-US" cap="none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may also destroy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endotoxin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purposes of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depyrogenation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glass, temperatures of approximately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250°C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used.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F-value: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describes the lethality of a dry heat process in terms of the equivalent number of minutes exposure at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170°c.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29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36849"/>
      </p:ext>
    </p:extLst>
  </p:cSld>
  <p:clrMapOvr>
    <a:masterClrMapping/>
  </p:clrMapOvr>
  <p:transition advTm="65232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accent6">
                    <a:lumMod val="75000"/>
                  </a:schemeClr>
                </a:solidFill>
              </a:rPr>
              <a:t>D-value</a:t>
            </a:r>
            <a:endParaRPr lang="en-US" b="1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 of an organism to a sterilizing agent can be described by means of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D-value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heat and radiation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treatments, respectively,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defined as the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taken at a fixed temperature or the radiation dose required to achieve a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reduction in viable cells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8216545"/>
      </p:ext>
    </p:extLst>
  </p:cSld>
  <p:clrMapOvr>
    <a:masterClrMapping/>
  </p:clrMapOvr>
  <p:transition advTm="69098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lang="en-US" b="1" cap="none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heat sterilization is usually carried out in a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air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oven which comprises an insulated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polished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stainless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steel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chamber, with a usual capacity of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liters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30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802507"/>
            <a:ext cx="3810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46442"/>
      </p:ext>
    </p:extLst>
  </p:cSld>
  <p:clrMapOvr>
    <a:masterClrMapping/>
  </p:clrMapOvr>
  <p:transition advTm="24868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sterilizer developments have led to the use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 heat sterilizing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tunnels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heat transfer is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achieved by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infrared irradiation or by forced convection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filtered laminar airflow tunnels. Items to be sterilized are placed on a conveyer belt and pass through a high temperature zone (250–300+ °C) over a period of several minutes.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31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88998"/>
      </p:ext>
    </p:extLst>
  </p:cSld>
  <p:clrMapOvr>
    <a:masterClrMapping/>
  </p:clrMapOvr>
  <p:transition advTm="58494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42918"/>
            <a:ext cx="82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>
                <a:solidFill>
                  <a:srgbClr val="C17529">
                    <a:lumMod val="75000"/>
                  </a:srgbClr>
                </a:solidFill>
                <a:latin typeface="Times New Roman" pitchFamily="18" charset="0"/>
                <a:cs typeface="B Titr" pitchFamily="2" charset="-78"/>
              </a:rPr>
              <a:t>خسته نباشید</a:t>
            </a:r>
            <a:endParaRPr lang="en-CA" sz="2800" dirty="0">
              <a:solidFill>
                <a:srgbClr val="C17529">
                  <a:lumMod val="75000"/>
                </a:srgbClr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8194" name="AutoShape 2" descr="Image result for ‫شکل گل برای اسلاید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32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95" y="1455223"/>
            <a:ext cx="7566003" cy="473269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42428"/>
      </p:ext>
    </p:extLst>
  </p:cSld>
  <p:clrMapOvr>
    <a:masterClrMapping/>
  </p:clrMapOvr>
  <p:transition advTm="1183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 </a:t>
            </a:r>
            <a:endParaRPr lang="en-US" b="1" cap="none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1752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initial microbial load of a product is 10^6. D value of selected method is 1.5 minutes</a:t>
            </a:r>
            <a:r>
              <a:rPr lang="en-US" dirty="0">
                <a:solidFill>
                  <a:srgbClr val="C1752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Calculate the time required to sterilize the </a:t>
            </a:r>
            <a:r>
              <a:rPr lang="en-US" dirty="0" smtClean="0">
                <a:solidFill>
                  <a:srgbClr val="C1752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33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116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63" y="708529"/>
            <a:ext cx="8324642" cy="648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132857"/>
            <a:ext cx="8686800" cy="1800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34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529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28800"/>
            <a:ext cx="8686800" cy="45365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35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7257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84784"/>
            <a:ext cx="8686800" cy="43924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36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72829"/>
      </p:ext>
    </p:extLst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133601"/>
            <a:ext cx="8686800" cy="27678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37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71063"/>
      </p:ext>
    </p:extLst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752" y="2286000"/>
            <a:ext cx="8686800" cy="1600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38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45605"/>
      </p:ext>
    </p:extLst>
  </p:cSld>
  <p:clrMapOvr>
    <a:masterClrMapping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913632"/>
            <a:ext cx="8686800" cy="18070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39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98758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cap="none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cap="none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/>
              <a:pPr/>
              <a:t>4</a:t>
            </a:fld>
            <a:endParaRPr lang="en-C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690" y="3140199"/>
            <a:ext cx="2893321" cy="852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012" y="901101"/>
            <a:ext cx="5384088" cy="566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70229"/>
      </p:ext>
    </p:extLst>
  </p:cSld>
  <p:clrMapOvr>
    <a:masterClrMapping/>
  </p:clrMapOvr>
  <p:transition advTm="60141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707031"/>
            <a:ext cx="7924800" cy="60138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40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6619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Z-value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assess the influence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resistance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between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and log D-value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developed, leading to the expression of 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z-value</a:t>
            </a:r>
          </a:p>
          <a:p>
            <a:pPr algn="just" rtl="0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in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needed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reduce the D-value of an organism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90%.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5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9243"/>
      </p:ext>
    </p:extLst>
  </p:cSld>
  <p:clrMapOvr>
    <a:masterClrMapping/>
  </p:clrMapOvr>
  <p:transition advTm="75962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/>
              <a:pPr/>
              <a:t>6</a:t>
            </a:fld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19" y="497039"/>
            <a:ext cx="4872961" cy="586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14567"/>
      </p:ext>
    </p:extLst>
  </p:cSld>
  <p:clrMapOvr>
    <a:masterClrMapping/>
  </p:clrMapOvr>
  <p:transition advTm="59484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Inactivation factor (IF)</a:t>
            </a:r>
            <a:endParaRPr lang="en-US" b="1" cap="none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198" y="1621694"/>
            <a:ext cx="8686800" cy="4525963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sterilization protocol necessary to achieve this with any given organism of known D-value can be established from the inactivation factor (IF) which may be defined as</a:t>
            </a:r>
          </a:p>
          <a:p>
            <a:pPr algn="just" rtl="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is the contact time (for a heat or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gaseous sterilization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process) or dose (for ionizing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radiation) </a:t>
            </a:r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D-value appropriate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process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7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3444730"/>
            <a:ext cx="1319760" cy="47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33387"/>
      </p:ext>
    </p:extLst>
  </p:cSld>
  <p:clrMapOvr>
    <a:masterClrMapping/>
  </p:clrMapOvr>
  <p:transition advTm="52159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408" y="2060848"/>
            <a:ext cx="9721080" cy="33843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8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545580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1752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Inactivation factors (IF) for selected sterilization protocols and their corresponding </a:t>
            </a:r>
            <a:r>
              <a:rPr lang="en-US" sz="2400" dirty="0" smtClean="0">
                <a:solidFill>
                  <a:srgbClr val="C1752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 indicator </a:t>
            </a:r>
            <a:r>
              <a:rPr lang="en-US" sz="2400" dirty="0">
                <a:solidFill>
                  <a:srgbClr val="C1752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(BI) organisms</a:t>
            </a:r>
          </a:p>
        </p:txBody>
      </p:sp>
    </p:spTree>
    <p:extLst>
      <p:ext uri="{BB962C8B-B14F-4D97-AF65-F5344CB8AC3E}">
        <p14:creationId xmlns:p14="http://schemas.microsoft.com/office/powerpoint/2010/main" val="3822873826"/>
      </p:ext>
    </p:extLst>
  </p:cSld>
  <p:clrMapOvr>
    <a:masterClrMapping/>
  </p:clrMapOvr>
  <p:transition advTm="123474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selection</a:t>
            </a:r>
            <a:endParaRPr lang="en-US" b="1" cap="none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properties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toxicity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GMP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 can be controlled 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 of microorganisms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EE0C-FF2C-4790-B32F-2E45CD04B650}" type="slidenum">
              <a:rPr lang="en-CA" smtClean="0">
                <a:solidFill>
                  <a:srgbClr val="F0A22E">
                    <a:shade val="75000"/>
                  </a:srgbClr>
                </a:solidFill>
              </a:rPr>
              <a:pPr/>
              <a:t>9</a:t>
            </a:fld>
            <a:endParaRPr lang="en-C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48457"/>
      </p:ext>
    </p:extLst>
  </p:cSld>
  <p:clrMapOvr>
    <a:masterClrMapping/>
  </p:clrMapOvr>
  <p:transition advTm="41357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932</Words>
  <Application>Microsoft Office PowerPoint</Application>
  <PresentationFormat>On-screen Show (4:3)</PresentationFormat>
  <Paragraphs>128</Paragraphs>
  <Slides>40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40</vt:i4>
      </vt:variant>
    </vt:vector>
  </HeadingPairs>
  <TitlesOfParts>
    <vt:vector size="55" baseType="lpstr">
      <vt:lpstr>B Titr</vt:lpstr>
      <vt:lpstr>Franklin Gothic Book</vt:lpstr>
      <vt:lpstr>Franklin Gothic Medium</vt:lpstr>
      <vt:lpstr>Tahoma</vt:lpstr>
      <vt:lpstr>Times New Roman</vt:lpstr>
      <vt:lpstr>Wingdings</vt:lpstr>
      <vt:lpstr>Wingdings 2</vt:lpstr>
      <vt:lpstr>Trek</vt:lpstr>
      <vt:lpstr>1_Trek</vt:lpstr>
      <vt:lpstr>2_Trek</vt:lpstr>
      <vt:lpstr>3_Trek</vt:lpstr>
      <vt:lpstr>4_Trek</vt:lpstr>
      <vt:lpstr>5_Trek</vt:lpstr>
      <vt:lpstr>6_Trek</vt:lpstr>
      <vt:lpstr>7_Trek</vt:lpstr>
      <vt:lpstr>PowerPoint Presentation</vt:lpstr>
      <vt:lpstr>Cont.</vt:lpstr>
      <vt:lpstr>D-value</vt:lpstr>
      <vt:lpstr>Cont.</vt:lpstr>
      <vt:lpstr>Z-value</vt:lpstr>
      <vt:lpstr>PowerPoint Presentation</vt:lpstr>
      <vt:lpstr>Inactivation factor (IF)</vt:lpstr>
      <vt:lpstr>PowerPoint Presentation</vt:lpstr>
      <vt:lpstr>Method selection</vt:lpstr>
      <vt:lpstr>Cont.</vt:lpstr>
      <vt:lpstr>Heat sterilization</vt:lpstr>
      <vt:lpstr>Cont.</vt:lpstr>
      <vt:lpstr>Cont.</vt:lpstr>
      <vt:lpstr>Cont.</vt:lpstr>
      <vt:lpstr>Cont.</vt:lpstr>
      <vt:lpstr>PowerPoint Presentation</vt:lpstr>
      <vt:lpstr>Cont.</vt:lpstr>
      <vt:lpstr>Cont.</vt:lpstr>
      <vt:lpstr>Moist heat sterilization</vt:lpstr>
      <vt:lpstr>PowerPoint Presentation</vt:lpstr>
      <vt:lpstr>PowerPoint Presentation</vt:lpstr>
      <vt:lpstr>Autoclave types</vt:lpstr>
      <vt:lpstr>PowerPoint Presentation</vt:lpstr>
      <vt:lpstr>Cont.</vt:lpstr>
      <vt:lpstr>Moist heat sterilization stages</vt:lpstr>
      <vt:lpstr>Dry heat</vt:lpstr>
      <vt:lpstr>Dry heat</vt:lpstr>
      <vt:lpstr>Cont.</vt:lpstr>
      <vt:lpstr>Cont.</vt:lpstr>
      <vt:lpstr>Cont.</vt:lpstr>
      <vt:lpstr>PowerPoint Presentation</vt:lpstr>
      <vt:lpstr>PowerPoint Presentation</vt:lpstr>
      <vt:lpstr>Quiz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parlaq.co</dc:creator>
  <cp:lastModifiedBy>Asus</cp:lastModifiedBy>
  <cp:revision>11</cp:revision>
  <dcterms:created xsi:type="dcterms:W3CDTF">2020-10-25T18:33:58Z</dcterms:created>
  <dcterms:modified xsi:type="dcterms:W3CDTF">2024-10-20T08:28:49Z</dcterms:modified>
</cp:coreProperties>
</file>